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9" r:id="rId3"/>
    <p:sldId id="258" r:id="rId4"/>
    <p:sldId id="290" r:id="rId5"/>
    <p:sldId id="259" r:id="rId6"/>
    <p:sldId id="291" r:id="rId7"/>
    <p:sldId id="292" r:id="rId8"/>
    <p:sldId id="294" r:id="rId9"/>
    <p:sldId id="293" r:id="rId10"/>
    <p:sldId id="28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DD903"/>
    <a:srgbClr val="FFFFFF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660"/>
  </p:normalViewPr>
  <p:slideViewPr>
    <p:cSldViewPr>
      <p:cViewPr varScale="1">
        <p:scale>
          <a:sx n="68" d="100"/>
          <a:sy n="68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99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F43721-6B30-4BC8-B5E0-E4D0BDAB2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9B551B-488C-40AA-A8B9-F8B6DE1B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97C9D6-C5FF-4DF9-88E0-2F61F5E059C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0BD570-B697-4082-B16C-3F0FAE4138C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7D7317-3BB4-4706-9B2D-8C9F0080EED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3CA647-084C-4845-8E8F-D811B72E3FB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B2326B-7CC9-452F-B126-AD3FDDEF779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394F8D-EAC6-4777-8F9B-569AA628886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CE125-A608-40CF-AB9D-13AED0FE3AA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939638-3E7B-4B0F-9ACF-0ED959205CA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CDBAD5-DCE0-4BFA-B870-FD5E148F31B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4109F9-1967-4C89-A94D-40527C60FBC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0"/>
          <p:cNvSpPr>
            <a:spLocks noChangeArrowheads="1"/>
          </p:cNvSpPr>
          <p:nvPr/>
        </p:nvSpPr>
        <p:spPr bwMode="gray">
          <a:xfrm>
            <a:off x="0" y="0"/>
            <a:ext cx="2109788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5" name="Group 181"/>
          <p:cNvGrpSpPr>
            <a:grpSpLocks/>
          </p:cNvGrpSpPr>
          <p:nvPr/>
        </p:nvGrpSpPr>
        <p:grpSpPr bwMode="auto">
          <a:xfrm rot="10800000">
            <a:off x="-6350" y="0"/>
            <a:ext cx="461963" cy="6858000"/>
            <a:chOff x="768" y="1700"/>
            <a:chExt cx="405" cy="2620"/>
          </a:xfrm>
        </p:grpSpPr>
        <p:sp>
          <p:nvSpPr>
            <p:cNvPr id="6" name="Rectangle 18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83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8" name="Group 195"/>
          <p:cNvGrpSpPr>
            <a:grpSpLocks/>
          </p:cNvGrpSpPr>
          <p:nvPr/>
        </p:nvGrpSpPr>
        <p:grpSpPr bwMode="auto">
          <a:xfrm>
            <a:off x="1371600" y="0"/>
            <a:ext cx="547688" cy="6858000"/>
            <a:chOff x="768" y="1700"/>
            <a:chExt cx="405" cy="2620"/>
          </a:xfrm>
        </p:grpSpPr>
        <p:sp>
          <p:nvSpPr>
            <p:cNvPr id="9" name="Rectangle 1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1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" name="Rectangle 165"/>
          <p:cNvSpPr>
            <a:spLocks noChangeArrowheads="1"/>
          </p:cNvSpPr>
          <p:nvPr/>
        </p:nvSpPr>
        <p:spPr bwMode="gray">
          <a:xfrm>
            <a:off x="6964363" y="6350"/>
            <a:ext cx="2179637" cy="98425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Rectangle 66"/>
          <p:cNvSpPr>
            <a:spLocks noChangeArrowheads="1"/>
          </p:cNvSpPr>
          <p:nvPr/>
        </p:nvSpPr>
        <p:spPr bwMode="gray">
          <a:xfrm>
            <a:off x="2476500" y="1289050"/>
            <a:ext cx="6667500" cy="170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Rectangle 164"/>
          <p:cNvSpPr>
            <a:spLocks noChangeArrowheads="1"/>
          </p:cNvSpPr>
          <p:nvPr/>
        </p:nvSpPr>
        <p:spPr bwMode="gray">
          <a:xfrm rot="16200000">
            <a:off x="4041775" y="-1854200"/>
            <a:ext cx="990600" cy="4699000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4" name="Group 199"/>
          <p:cNvGrpSpPr>
            <a:grpSpLocks/>
          </p:cNvGrpSpPr>
          <p:nvPr/>
        </p:nvGrpSpPr>
        <p:grpSpPr bwMode="auto">
          <a:xfrm>
            <a:off x="2859088" y="0"/>
            <a:ext cx="547687" cy="990600"/>
            <a:chOff x="768" y="1700"/>
            <a:chExt cx="405" cy="2620"/>
          </a:xfrm>
        </p:grpSpPr>
        <p:sp>
          <p:nvSpPr>
            <p:cNvPr id="15" name="Rectangle 20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20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203"/>
          <p:cNvGrpSpPr>
            <a:grpSpLocks/>
          </p:cNvGrpSpPr>
          <p:nvPr/>
        </p:nvGrpSpPr>
        <p:grpSpPr bwMode="auto">
          <a:xfrm>
            <a:off x="4405313" y="0"/>
            <a:ext cx="547687" cy="990600"/>
            <a:chOff x="768" y="1700"/>
            <a:chExt cx="405" cy="2620"/>
          </a:xfrm>
        </p:grpSpPr>
        <p:sp>
          <p:nvSpPr>
            <p:cNvPr id="18" name="Rectangle 20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20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" name="Group 207"/>
          <p:cNvGrpSpPr>
            <a:grpSpLocks/>
          </p:cNvGrpSpPr>
          <p:nvPr/>
        </p:nvGrpSpPr>
        <p:grpSpPr bwMode="auto">
          <a:xfrm>
            <a:off x="6005513" y="0"/>
            <a:ext cx="547687" cy="990600"/>
            <a:chOff x="768" y="1700"/>
            <a:chExt cx="405" cy="2620"/>
          </a:xfrm>
        </p:grpSpPr>
        <p:sp>
          <p:nvSpPr>
            <p:cNvPr id="21" name="Rectangle 20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3" name="Group 215"/>
          <p:cNvGrpSpPr>
            <a:grpSpLocks/>
          </p:cNvGrpSpPr>
          <p:nvPr/>
        </p:nvGrpSpPr>
        <p:grpSpPr bwMode="auto">
          <a:xfrm>
            <a:off x="7529513" y="0"/>
            <a:ext cx="547687" cy="990600"/>
            <a:chOff x="768" y="1700"/>
            <a:chExt cx="405" cy="2620"/>
          </a:xfrm>
        </p:grpSpPr>
        <p:sp>
          <p:nvSpPr>
            <p:cNvPr id="24" name="Rectangle 21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Rectangle 21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6" name="Group 229"/>
          <p:cNvGrpSpPr>
            <a:grpSpLocks/>
          </p:cNvGrpSpPr>
          <p:nvPr/>
        </p:nvGrpSpPr>
        <p:grpSpPr bwMode="auto">
          <a:xfrm rot="5400000">
            <a:off x="775494" y="1302543"/>
            <a:ext cx="547688" cy="2120901"/>
            <a:chOff x="768" y="1700"/>
            <a:chExt cx="405" cy="2620"/>
          </a:xfrm>
        </p:grpSpPr>
        <p:sp>
          <p:nvSpPr>
            <p:cNvPr id="27" name="Rectangle 23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Rectangle 23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9" name="Group 233"/>
          <p:cNvGrpSpPr>
            <a:grpSpLocks/>
          </p:cNvGrpSpPr>
          <p:nvPr/>
        </p:nvGrpSpPr>
        <p:grpSpPr bwMode="auto">
          <a:xfrm rot="5400000">
            <a:off x="775494" y="2770981"/>
            <a:ext cx="547687" cy="2120901"/>
            <a:chOff x="768" y="1700"/>
            <a:chExt cx="405" cy="2620"/>
          </a:xfrm>
        </p:grpSpPr>
        <p:sp>
          <p:nvSpPr>
            <p:cNvPr id="30" name="Rectangle 23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23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2" name="Group 237"/>
          <p:cNvGrpSpPr>
            <a:grpSpLocks/>
          </p:cNvGrpSpPr>
          <p:nvPr/>
        </p:nvGrpSpPr>
        <p:grpSpPr bwMode="auto">
          <a:xfrm rot="5400000">
            <a:off x="775494" y="4218781"/>
            <a:ext cx="547687" cy="2120901"/>
            <a:chOff x="768" y="1700"/>
            <a:chExt cx="405" cy="2620"/>
          </a:xfrm>
        </p:grpSpPr>
        <p:sp>
          <p:nvSpPr>
            <p:cNvPr id="33" name="Rectangle 23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23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5" name="Group 256"/>
          <p:cNvGrpSpPr>
            <a:grpSpLocks/>
          </p:cNvGrpSpPr>
          <p:nvPr/>
        </p:nvGrpSpPr>
        <p:grpSpPr bwMode="auto">
          <a:xfrm>
            <a:off x="-11113" y="6462713"/>
            <a:ext cx="2120901" cy="395287"/>
            <a:chOff x="-7" y="4071"/>
            <a:chExt cx="1336" cy="249"/>
          </a:xfrm>
        </p:grpSpPr>
        <p:sp>
          <p:nvSpPr>
            <p:cNvPr id="36" name="Rectangle 242"/>
            <p:cNvSpPr>
              <a:spLocks noChangeArrowheads="1"/>
            </p:cNvSpPr>
            <p:nvPr userDrawn="1"/>
          </p:nvSpPr>
          <p:spPr bwMode="gray">
            <a:xfrm rot="5400000">
              <a:off x="621" y="3443"/>
              <a:ext cx="81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Rectangle 243"/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8" name="Group 254"/>
          <p:cNvGrpSpPr>
            <a:grpSpLocks/>
          </p:cNvGrpSpPr>
          <p:nvPr/>
        </p:nvGrpSpPr>
        <p:grpSpPr bwMode="auto">
          <a:xfrm>
            <a:off x="-11113" y="623888"/>
            <a:ext cx="9155113" cy="547687"/>
            <a:chOff x="-7" y="403"/>
            <a:chExt cx="5767" cy="345"/>
          </a:xfrm>
        </p:grpSpPr>
        <p:grpSp>
          <p:nvGrpSpPr>
            <p:cNvPr id="39" name="Group 219"/>
            <p:cNvGrpSpPr>
              <a:grpSpLocks/>
            </p:cNvGrpSpPr>
            <p:nvPr userDrawn="1"/>
          </p:nvGrpSpPr>
          <p:grpSpPr bwMode="auto">
            <a:xfrm rot="5400000">
              <a:off x="489" y="-92"/>
              <a:ext cx="346" cy="1336"/>
              <a:chOff x="767" y="1699"/>
              <a:chExt cx="406" cy="2620"/>
            </a:xfrm>
          </p:grpSpPr>
          <p:sp>
            <p:nvSpPr>
              <p:cNvPr id="43" name="Rectangle 220"/>
              <p:cNvSpPr>
                <a:spLocks noChangeArrowheads="1"/>
              </p:cNvSpPr>
              <p:nvPr userDrawn="1"/>
            </p:nvSpPr>
            <p:spPr bwMode="gray">
              <a:xfrm>
                <a:off x="767" y="1699"/>
                <a:ext cx="95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221"/>
              <p:cNvSpPr>
                <a:spLocks noChangeArrowheads="1"/>
              </p:cNvSpPr>
              <p:nvPr userDrawn="1"/>
            </p:nvSpPr>
            <p:spPr bwMode="gray">
              <a:xfrm>
                <a:off x="912" y="1699"/>
                <a:ext cx="261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0" name="Group 245"/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41" name="Rectangle 246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247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5" name="Rectangle 163"/>
          <p:cNvSpPr>
            <a:spLocks noChangeArrowheads="1"/>
          </p:cNvSpPr>
          <p:nvPr/>
        </p:nvSpPr>
        <p:spPr bwMode="gray">
          <a:xfrm>
            <a:off x="685800" y="990600"/>
            <a:ext cx="84582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6" name="Rectangle 29"/>
          <p:cNvSpPr>
            <a:spLocks noChangeArrowheads="1"/>
          </p:cNvSpPr>
          <p:nvPr/>
        </p:nvSpPr>
        <p:spPr bwMode="gray">
          <a:xfrm>
            <a:off x="762000" y="1066800"/>
            <a:ext cx="8382000" cy="1509713"/>
          </a:xfrm>
          <a:prstGeom prst="rect">
            <a:avLst/>
          </a:prstGeom>
          <a:blipFill dpi="0" rotWithShape="0">
            <a:blip r:embed="rId2"/>
            <a:srcRect/>
            <a:stretch>
              <a:fillRect b="-15205"/>
            </a:stretch>
          </a:blip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1200" y="4114800"/>
            <a:ext cx="2971800" cy="7620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22563"/>
            <a:ext cx="7772400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4E53F-8BBB-43C4-B622-0FB05A10D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4188" y="457200"/>
            <a:ext cx="1852612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6350" y="457200"/>
            <a:ext cx="5405438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77135-839A-430F-83F9-C4E4BC004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5DF58-07D8-49EB-BA5A-017068E8E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24F06-170D-4F53-8CEB-0D32001FB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FFC62-36EB-4A65-9644-6CC984967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1532-5293-4204-924A-3068D2D15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CCA6B-5552-4946-97EF-F1A588AD0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69D22-677E-404D-8BFC-0A808358E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1A4A3-FE7F-4365-A038-B15517347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883EF-D73E-408C-9CD5-35595A3A1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55DEC-94E1-4DBB-BA09-D02A4A170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27C90-D80A-4C22-A384-50B1EB84A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Rectangle 39"/>
          <p:cNvSpPr>
            <a:spLocks noChangeArrowheads="1"/>
          </p:cNvSpPr>
          <p:nvPr/>
        </p:nvSpPr>
        <p:spPr bwMode="gray">
          <a:xfrm>
            <a:off x="0" y="1447800"/>
            <a:ext cx="1116013" cy="541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0" y="0"/>
            <a:ext cx="1116013" cy="2603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12FA620-275F-46C9-A770-28116D27A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600200"/>
            <a:ext cx="7410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1032" name="Group 71"/>
          <p:cNvGrpSpPr>
            <a:grpSpLocks/>
          </p:cNvGrpSpPr>
          <p:nvPr/>
        </p:nvGrpSpPr>
        <p:grpSpPr bwMode="auto">
          <a:xfrm rot="-5400000">
            <a:off x="283368" y="1393032"/>
            <a:ext cx="550863" cy="1117600"/>
            <a:chOff x="1060" y="0"/>
            <a:chExt cx="394" cy="4320"/>
          </a:xfrm>
        </p:grpSpPr>
        <p:sp>
          <p:nvSpPr>
            <p:cNvPr id="1096" name="Rectangle 72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7" name="Rectangle 73"/>
            <p:cNvSpPr>
              <a:spLocks noChangeArrowheads="1"/>
            </p:cNvSpPr>
            <p:nvPr userDrawn="1"/>
          </p:nvSpPr>
          <p:spPr bwMode="gray">
            <a:xfrm>
              <a:off x="1059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98" name="Rectangle 74"/>
          <p:cNvSpPr>
            <a:spLocks noChangeArrowheads="1"/>
          </p:cNvSpPr>
          <p:nvPr/>
        </p:nvSpPr>
        <p:spPr bwMode="gray">
          <a:xfrm rot="-5400000">
            <a:off x="3908425" y="-2727325"/>
            <a:ext cx="261938" cy="5716588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80"/>
          <p:cNvGrpSpPr>
            <a:grpSpLocks/>
          </p:cNvGrpSpPr>
          <p:nvPr/>
        </p:nvGrpSpPr>
        <p:grpSpPr bwMode="auto">
          <a:xfrm>
            <a:off x="152400" y="1447800"/>
            <a:ext cx="457200" cy="5410200"/>
            <a:chOff x="768" y="1700"/>
            <a:chExt cx="405" cy="2620"/>
          </a:xfrm>
        </p:grpSpPr>
        <p:sp>
          <p:nvSpPr>
            <p:cNvPr id="1105" name="Rectangle 81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6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" name="Rectangle 82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181100" y="333375"/>
            <a:ext cx="7962900" cy="103822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C0C0C0">
                  <a:gamma/>
                  <a:tint val="41176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0" y="333375"/>
            <a:ext cx="1109663" cy="1038225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37" name="Group 83"/>
          <p:cNvGrpSpPr>
            <a:grpSpLocks/>
          </p:cNvGrpSpPr>
          <p:nvPr/>
        </p:nvGrpSpPr>
        <p:grpSpPr bwMode="auto">
          <a:xfrm rot="5400000">
            <a:off x="283368" y="2840832"/>
            <a:ext cx="550863" cy="1117600"/>
            <a:chOff x="1060" y="0"/>
            <a:chExt cx="394" cy="4320"/>
          </a:xfrm>
        </p:grpSpPr>
        <p:sp>
          <p:nvSpPr>
            <p:cNvPr id="1108" name="Rectangle 84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9" name="Rectangle 85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99" name="Rectangle 75"/>
          <p:cNvSpPr>
            <a:spLocks noChangeArrowheads="1"/>
          </p:cNvSpPr>
          <p:nvPr/>
        </p:nvSpPr>
        <p:spPr bwMode="gray">
          <a:xfrm>
            <a:off x="6964363" y="6350"/>
            <a:ext cx="2179637" cy="254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39" name="Group 89"/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114" name="Rectangle 9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5" name="Rectangle 9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0" name="Group 92"/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117" name="Rectangle 93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8" name="Rectangle 94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1" name="Group 95"/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120" name="Rectangle 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1" name="Rectangle 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2" name="Group 98"/>
          <p:cNvGrpSpPr>
            <a:grpSpLocks/>
          </p:cNvGrpSpPr>
          <p:nvPr/>
        </p:nvGrpSpPr>
        <p:grpSpPr bwMode="auto">
          <a:xfrm>
            <a:off x="7772400" y="0"/>
            <a:ext cx="642938" cy="304800"/>
            <a:chOff x="768" y="1700"/>
            <a:chExt cx="405" cy="2620"/>
          </a:xfrm>
        </p:grpSpPr>
        <p:sp>
          <p:nvSpPr>
            <p:cNvPr id="1123" name="Rectangle 99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4" name="Rectangle 100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043" name="Picture 62" descr="2"/>
          <p:cNvPicPr>
            <a:picLocks noChangeAspect="1" noChangeArrowheads="1"/>
          </p:cNvPicPr>
          <p:nvPr/>
        </p:nvPicPr>
        <p:blipFill>
          <a:blip r:embed="rId16"/>
          <a:srcRect b="592"/>
          <a:stretch>
            <a:fillRect/>
          </a:stretch>
        </p:blipFill>
        <p:spPr bwMode="gray">
          <a:xfrm>
            <a:off x="7361238" y="55563"/>
            <a:ext cx="16764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457200"/>
            <a:ext cx="6496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1045" name="Group 101"/>
          <p:cNvGrpSpPr>
            <a:grpSpLocks/>
          </p:cNvGrpSpPr>
          <p:nvPr/>
        </p:nvGrpSpPr>
        <p:grpSpPr bwMode="auto">
          <a:xfrm>
            <a:off x="152400" y="0"/>
            <a:ext cx="457200" cy="261938"/>
            <a:chOff x="768" y="1700"/>
            <a:chExt cx="405" cy="2620"/>
          </a:xfrm>
        </p:grpSpPr>
        <p:sp>
          <p:nvSpPr>
            <p:cNvPr id="1126" name="Rectangle 10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6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" name="Rectangle 103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6" name="Group 104"/>
          <p:cNvGrpSpPr>
            <a:grpSpLocks/>
          </p:cNvGrpSpPr>
          <p:nvPr/>
        </p:nvGrpSpPr>
        <p:grpSpPr bwMode="auto">
          <a:xfrm rot="-5400000">
            <a:off x="283369" y="4331494"/>
            <a:ext cx="550862" cy="1117600"/>
            <a:chOff x="1060" y="0"/>
            <a:chExt cx="394" cy="4320"/>
          </a:xfrm>
        </p:grpSpPr>
        <p:sp>
          <p:nvSpPr>
            <p:cNvPr id="1129" name="Rectangle 105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" name="Rectangle 106"/>
            <p:cNvSpPr>
              <a:spLocks noChangeArrowheads="1"/>
            </p:cNvSpPr>
            <p:nvPr userDrawn="1"/>
          </p:nvSpPr>
          <p:spPr bwMode="gray">
            <a:xfrm>
              <a:off x="1059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47" name="Group 107"/>
          <p:cNvGrpSpPr>
            <a:grpSpLocks/>
          </p:cNvGrpSpPr>
          <p:nvPr/>
        </p:nvGrpSpPr>
        <p:grpSpPr bwMode="auto">
          <a:xfrm rot="5400000">
            <a:off x="283369" y="5779294"/>
            <a:ext cx="550862" cy="1117600"/>
            <a:chOff x="1060" y="0"/>
            <a:chExt cx="394" cy="4320"/>
          </a:xfrm>
        </p:grpSpPr>
        <p:sp>
          <p:nvSpPr>
            <p:cNvPr id="1132" name="Rectangle 108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" name="Rectangle 109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Mach" TargetMode="External"/><Relationship Id="rId3" Type="http://schemas.openxmlformats.org/officeDocument/2006/relationships/hyperlink" Target="http://ru.wikipedia.org/wiki/%D0%A4%D0%B0%D0%B9%D0%BB:Biface_feuille_de" TargetMode="External"/><Relationship Id="rId7" Type="http://schemas.openxmlformats.org/officeDocument/2006/relationships/image" Target="../media/image13.jpe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11" Type="http://schemas.openxmlformats.org/officeDocument/2006/relationships/image" Target="http://www.kizlyarextreme.ru/images/kguide/nordcrown.jpg" TargetMode="External"/><Relationship Id="rId5" Type="http://schemas.openxmlformats.org/officeDocument/2006/relationships/image" Target="http://upload.wikimedia.org/wikipedia/commons/thumb/2/28/Biface_feuille_de_laurier.JPG/100px-Biface_feuille_de_laurier.JPG" TargetMode="External"/><Relationship Id="rId10" Type="http://schemas.openxmlformats.org/officeDocument/2006/relationships/image" Target="../media/image15.jpeg"/><Relationship Id="rId4" Type="http://schemas.openxmlformats.org/officeDocument/2006/relationships/image" Target="../media/image11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43240" y="3357562"/>
            <a:ext cx="7772400" cy="1470025"/>
          </a:xfrm>
        </p:spPr>
        <p:txBody>
          <a:bodyPr/>
          <a:lstStyle/>
          <a:p>
            <a:pPr algn="ctr"/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МІЙ</a:t>
            </a:r>
            <a:b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НАДІЙНИЙ </a:t>
            </a:r>
            <a:b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uk-UA" sz="4000" dirty="0" smtClean="0">
                <a:solidFill>
                  <a:srgbClr val="FF0000"/>
                </a:solidFill>
                <a:latin typeface="Georgia" pitchFamily="18" charset="0"/>
              </a:rPr>
              <a:t>ПОМІЧНИК</a:t>
            </a:r>
            <a:endParaRPr lang="en-US" sz="40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410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00562" y="5572125"/>
            <a:ext cx="4257675" cy="1285875"/>
          </a:xfrm>
        </p:spPr>
        <p:txBody>
          <a:bodyPr/>
          <a:lstStyle/>
          <a:p>
            <a:pPr algn="r"/>
            <a:r>
              <a:rPr lang="uk-UA" sz="1600" b="1" dirty="0" smtClean="0">
                <a:solidFill>
                  <a:srgbClr val="000000"/>
                </a:solidFill>
                <a:latin typeface="Georgia" pitchFamily="18" charset="0"/>
              </a:rPr>
              <a:t>Автор проекту:</a:t>
            </a:r>
          </a:p>
          <a:p>
            <a:pPr algn="r"/>
            <a:r>
              <a:rPr lang="uk-UA" sz="1600" b="1" dirty="0" smtClean="0">
                <a:solidFill>
                  <a:srgbClr val="000000"/>
                </a:solidFill>
                <a:latin typeface="Georgia" pitchFamily="18" charset="0"/>
              </a:rPr>
              <a:t>учень 9-А класу,</a:t>
            </a:r>
          </a:p>
          <a:p>
            <a:pPr algn="r"/>
            <a:r>
              <a:rPr lang="uk-UA" sz="1600" b="1" dirty="0" smtClean="0">
                <a:solidFill>
                  <a:srgbClr val="000000"/>
                </a:solidFill>
                <a:latin typeface="Georgia" pitchFamily="18" charset="0"/>
              </a:rPr>
              <a:t>Гаврилюк Іван.</a:t>
            </a:r>
          </a:p>
          <a:p>
            <a:r>
              <a:rPr lang="en-US" sz="1600" b="1" dirty="0" smtClean="0">
                <a:solidFill>
                  <a:schemeClr val="accent1"/>
                </a:solidFill>
                <a:latin typeface="Georgia" pitchFamily="18" charset="0"/>
              </a:rPr>
              <a:t/>
            </a:r>
            <a:br>
              <a:rPr lang="en-US" sz="1600" b="1" dirty="0" smtClean="0">
                <a:solidFill>
                  <a:schemeClr val="accent1"/>
                </a:solidFill>
                <a:latin typeface="Georgia" pitchFamily="18" charset="0"/>
              </a:rPr>
            </a:br>
            <a:endParaRPr lang="ru-RU" sz="1600" b="1" dirty="0" smtClean="0"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t="10990"/>
          <a:stretch>
            <a:fillRect/>
          </a:stretch>
        </p:blipFill>
        <p:spPr bwMode="auto">
          <a:xfrm>
            <a:off x="2214546" y="2786058"/>
            <a:ext cx="2744806" cy="3870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8"/>
          <p:cNvSpPr>
            <a:spLocks noGrp="1" noChangeArrowheads="1"/>
          </p:cNvSpPr>
          <p:nvPr>
            <p:ph type="ctrTitle"/>
          </p:nvPr>
        </p:nvSpPr>
        <p:spPr>
          <a:xfrm rot="21107872">
            <a:off x="850895" y="3761596"/>
            <a:ext cx="7772400" cy="1470025"/>
          </a:xfrm>
        </p:spPr>
        <p:txBody>
          <a:bodyPr/>
          <a:lstStyle/>
          <a:p>
            <a:r>
              <a:rPr lang="uk-UA" sz="6000" dirty="0" smtClean="0">
                <a:solidFill>
                  <a:srgbClr val="FF0000"/>
                </a:solidFill>
                <a:latin typeface="Georgia" pitchFamily="18" charset="0"/>
              </a:rPr>
              <a:t>Дякую </a:t>
            </a:r>
            <a:br>
              <a:rPr lang="uk-UA" sz="6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uk-UA" sz="6000" dirty="0" smtClean="0">
                <a:solidFill>
                  <a:srgbClr val="FF0000"/>
                </a:solidFill>
                <a:latin typeface="Georgia" pitchFamily="18" charset="0"/>
              </a:rPr>
              <a:t>за увагу!</a:t>
            </a:r>
            <a:endParaRPr lang="en-US" sz="60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Picture 2" descr="C:\Users\Галина\Desktop\Фотографії0001\Фото0746.jpg"/>
          <p:cNvPicPr>
            <a:picLocks noChangeAspect="1" noChangeArrowheads="1"/>
          </p:cNvPicPr>
          <p:nvPr/>
        </p:nvPicPr>
        <p:blipFill>
          <a:blip r:embed="rId3" cstate="print"/>
          <a:srcRect l="7812" r="12500"/>
          <a:stretch>
            <a:fillRect/>
          </a:stretch>
        </p:blipFill>
        <p:spPr bwMode="auto">
          <a:xfrm>
            <a:off x="214282" y="3000372"/>
            <a:ext cx="1789294" cy="13472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 l="17791" r="24083"/>
          <a:stretch>
            <a:fillRect/>
          </a:stretch>
        </p:blipFill>
        <p:spPr bwMode="auto">
          <a:xfrm>
            <a:off x="214282" y="4643446"/>
            <a:ext cx="1785949" cy="18435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2786058"/>
            <a:ext cx="2301239" cy="3835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428604"/>
            <a:ext cx="6496050" cy="762000"/>
          </a:xfrm>
        </p:spPr>
        <p:txBody>
          <a:bodyPr/>
          <a:lstStyle/>
          <a:p>
            <a:r>
              <a:rPr lang="uk-UA" dirty="0" smtClean="0">
                <a:latin typeface="Georgia" pitchFamily="18" charset="0"/>
              </a:rPr>
              <a:t>Морква – це СИЛА!</a:t>
            </a:r>
            <a:endParaRPr lang="en-US" dirty="0" smtClean="0">
              <a:latin typeface="Georgia" pitchFamily="18" charset="0"/>
            </a:endParaRPr>
          </a:p>
        </p:txBody>
      </p:sp>
      <p:sp>
        <p:nvSpPr>
          <p:cNvPr id="19458" name="Oval 3"/>
          <p:cNvSpPr>
            <a:spLocks noChangeArrowheads="1"/>
          </p:cNvSpPr>
          <p:nvPr/>
        </p:nvSpPr>
        <p:spPr bwMode="gray">
          <a:xfrm>
            <a:off x="2760663" y="23526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Oval 4"/>
          <p:cNvSpPr>
            <a:spLocks noChangeArrowheads="1"/>
          </p:cNvSpPr>
          <p:nvPr/>
        </p:nvSpPr>
        <p:spPr bwMode="gray">
          <a:xfrm>
            <a:off x="3254375" y="28321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A1A1A1"/>
              </a:gs>
              <a:gs pos="50000">
                <a:srgbClr val="FFFFFF"/>
              </a:gs>
              <a:gs pos="100000">
                <a:srgbClr val="A1A1A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gray">
          <a:xfrm>
            <a:off x="3143240" y="3429000"/>
            <a:ext cx="2857500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uk-UA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Ось таку моркву</a:t>
            </a:r>
          </a:p>
          <a:p>
            <a:pPr algn="ctr">
              <a:spcBef>
                <a:spcPts val="0"/>
              </a:spcBef>
              <a:defRPr/>
            </a:pPr>
            <a:r>
              <a:rPr lang="uk-UA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ми вирощуємо вдома!</a:t>
            </a:r>
            <a:endParaRPr lang="en-US" b="1" dirty="0"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  <a:cs typeface="Arial" charset="0"/>
            </a:endParaRP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black">
          <a:xfrm>
            <a:off x="357158" y="1928802"/>
            <a:ext cx="2992438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1600" b="1" dirty="0">
                <a:latin typeface="Georgia" pitchFamily="18" charset="0"/>
                <a:cs typeface="Arial" charset="0"/>
              </a:rPr>
              <a:t>Ранні сорти: </a:t>
            </a:r>
            <a:r>
              <a:rPr lang="uk-UA" sz="1600" dirty="0">
                <a:latin typeface="Georgia" pitchFamily="18" charset="0"/>
                <a:cs typeface="Arial" charset="0"/>
              </a:rPr>
              <a:t>голландські </a:t>
            </a:r>
            <a:r>
              <a:rPr lang="uk-UA" sz="1600" dirty="0" err="1">
                <a:latin typeface="Georgia" pitchFamily="18" charset="0"/>
                <a:cs typeface="Arial" charset="0"/>
              </a:rPr>
              <a:t>гібріди</a:t>
            </a:r>
            <a:r>
              <a:rPr lang="uk-UA" sz="1600" dirty="0">
                <a:latin typeface="Georgia" pitchFamily="18" charset="0"/>
                <a:cs typeface="Arial" charset="0"/>
              </a:rPr>
              <a:t> серії </a:t>
            </a:r>
            <a:r>
              <a:rPr lang="en-US" sz="1600" dirty="0">
                <a:latin typeface="Georgia" pitchFamily="18" charset="0"/>
                <a:cs typeface="Arial" charset="0"/>
              </a:rPr>
              <a:t>F</a:t>
            </a:r>
            <a:r>
              <a:rPr lang="uk-UA" sz="1600" dirty="0">
                <a:latin typeface="Georgia" pitchFamily="18" charset="0"/>
                <a:cs typeface="Arial" charset="0"/>
              </a:rPr>
              <a:t>-1, </a:t>
            </a:r>
            <a:r>
              <a:rPr lang="uk-UA" sz="1600" dirty="0" err="1">
                <a:latin typeface="Georgia" pitchFamily="18" charset="0"/>
                <a:cs typeface="Arial" charset="0"/>
              </a:rPr>
              <a:t>“Вікторія”</a:t>
            </a:r>
            <a:r>
              <a:rPr lang="uk-UA" sz="1600" dirty="0">
                <a:latin typeface="Georgia" pitchFamily="18" charset="0"/>
                <a:cs typeface="Arial" charset="0"/>
              </a:rPr>
              <a:t>,  </a:t>
            </a:r>
            <a:r>
              <a:rPr lang="uk-UA" sz="1600" dirty="0" err="1">
                <a:latin typeface="Georgia" pitchFamily="18" charset="0"/>
                <a:cs typeface="Arial" charset="0"/>
              </a:rPr>
              <a:t>“Лагуна”</a:t>
            </a:r>
            <a:r>
              <a:rPr lang="uk-UA" sz="1600" dirty="0">
                <a:latin typeface="Georgia" pitchFamily="18" charset="0"/>
                <a:cs typeface="Arial" charset="0"/>
              </a:rPr>
              <a:t>, </a:t>
            </a:r>
            <a:r>
              <a:rPr lang="uk-UA" sz="1600" dirty="0" err="1">
                <a:latin typeface="Georgia" pitchFamily="18" charset="0"/>
                <a:cs typeface="Arial" charset="0"/>
              </a:rPr>
              <a:t>“Наполі”</a:t>
            </a:r>
            <a:r>
              <a:rPr lang="uk-UA" sz="1600" dirty="0">
                <a:latin typeface="Georgia" pitchFamily="18" charset="0"/>
                <a:cs typeface="Arial" charset="0"/>
              </a:rPr>
              <a:t>.</a:t>
            </a:r>
            <a:endParaRPr lang="en-US" sz="1600" dirty="0">
              <a:latin typeface="Georgia" pitchFamily="18" charset="0"/>
              <a:cs typeface="Arial" charset="0"/>
            </a:endParaRP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black">
          <a:xfrm>
            <a:off x="7143768" y="5500702"/>
            <a:ext cx="2328862" cy="1077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1600" b="1" dirty="0">
                <a:latin typeface="Georgia" pitchFamily="18" charset="0"/>
                <a:cs typeface="Arial" charset="0"/>
              </a:rPr>
              <a:t>Пізні сорти: </a:t>
            </a:r>
            <a:r>
              <a:rPr lang="uk-UA" sz="1600" dirty="0" err="1">
                <a:latin typeface="Georgia" pitchFamily="18" charset="0"/>
                <a:cs typeface="Arial" charset="0"/>
              </a:rPr>
              <a:t>“Каратель”</a:t>
            </a:r>
            <a:r>
              <a:rPr lang="uk-UA" sz="1600" dirty="0">
                <a:latin typeface="Georgia" pitchFamily="18" charset="0"/>
                <a:cs typeface="Arial" charset="0"/>
              </a:rPr>
              <a:t>, </a:t>
            </a:r>
            <a:r>
              <a:rPr lang="uk-UA" sz="1600" dirty="0" err="1">
                <a:latin typeface="Georgia" pitchFamily="18" charset="0"/>
                <a:cs typeface="Arial" charset="0"/>
              </a:rPr>
              <a:t>“Московський</a:t>
            </a:r>
            <a:r>
              <a:rPr lang="uk-UA" sz="1600" dirty="0">
                <a:latin typeface="Georgia" pitchFamily="18" charset="0"/>
                <a:cs typeface="Arial" charset="0"/>
              </a:rPr>
              <a:t> </a:t>
            </a:r>
            <a:r>
              <a:rPr lang="uk-UA" sz="1600" dirty="0" err="1">
                <a:latin typeface="Georgia" pitchFamily="18" charset="0"/>
                <a:cs typeface="Arial" charset="0"/>
              </a:rPr>
              <a:t>велетень”</a:t>
            </a:r>
            <a:r>
              <a:rPr lang="uk-UA" sz="1600" dirty="0">
                <a:latin typeface="Georgia" pitchFamily="18" charset="0"/>
                <a:cs typeface="Arial" charset="0"/>
              </a:rPr>
              <a:t>, </a:t>
            </a:r>
            <a:r>
              <a:rPr lang="uk-UA" sz="1600" dirty="0" err="1">
                <a:latin typeface="Georgia" pitchFamily="18" charset="0"/>
                <a:cs typeface="Arial" charset="0"/>
              </a:rPr>
              <a:t>“Осінь”</a:t>
            </a:r>
            <a:r>
              <a:rPr lang="uk-UA" sz="1600" dirty="0">
                <a:latin typeface="Georgia" pitchFamily="18" charset="0"/>
                <a:cs typeface="Arial" charset="0"/>
              </a:rPr>
              <a:t>.</a:t>
            </a:r>
            <a:endParaRPr lang="en-US" sz="1600" dirty="0">
              <a:latin typeface="Georgia" pitchFamily="18" charset="0"/>
              <a:cs typeface="Arial" charset="0"/>
            </a:endParaRP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black">
          <a:xfrm>
            <a:off x="500063" y="5357813"/>
            <a:ext cx="2363787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1600" b="1">
                <a:latin typeface="Georgia" pitchFamily="18" charset="0"/>
                <a:cs typeface="Arial" charset="0"/>
              </a:rPr>
              <a:t>Середні сорти: </a:t>
            </a:r>
            <a:r>
              <a:rPr lang="uk-UA" sz="1600">
                <a:latin typeface="Georgia" pitchFamily="18" charset="0"/>
                <a:cs typeface="Arial" charset="0"/>
              </a:rPr>
              <a:t>“Абако”, “Абліксо”,  “Ред-Кор”, “Шантане”.</a:t>
            </a:r>
            <a:endParaRPr lang="en-US" sz="1600">
              <a:latin typeface="Georgia" pitchFamily="18" charset="0"/>
              <a:cs typeface="Arial" charset="0"/>
            </a:endParaRPr>
          </a:p>
        </p:txBody>
      </p:sp>
      <p:grpSp>
        <p:nvGrpSpPr>
          <p:cNvPr id="19464" name="Group 9"/>
          <p:cNvGrpSpPr>
            <a:grpSpLocks/>
          </p:cNvGrpSpPr>
          <p:nvPr/>
        </p:nvGrpSpPr>
        <p:grpSpPr bwMode="auto">
          <a:xfrm>
            <a:off x="3797300" y="1827213"/>
            <a:ext cx="1631950" cy="1612900"/>
            <a:chOff x="437" y="1700"/>
            <a:chExt cx="1110" cy="1096"/>
          </a:xfrm>
        </p:grpSpPr>
        <p:grpSp>
          <p:nvGrpSpPr>
            <p:cNvPr id="19482" name="Group 10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9486" name="Oval 11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196"/>
                </a:srgb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87" name="Oval 12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1">
                  <a:alpha val="10196"/>
                </a:scheme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483" name="Group 13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9484" name="Oval 14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1">
                  <a:alpha val="10196"/>
                </a:scheme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85" name="Oval 15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196"/>
                </a:srgb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9465" name="Group 16"/>
          <p:cNvGrpSpPr>
            <a:grpSpLocks/>
          </p:cNvGrpSpPr>
          <p:nvPr/>
        </p:nvGrpSpPr>
        <p:grpSpPr bwMode="auto">
          <a:xfrm>
            <a:off x="2387600" y="4230688"/>
            <a:ext cx="1631950" cy="1612900"/>
            <a:chOff x="437" y="1700"/>
            <a:chExt cx="1110" cy="1096"/>
          </a:xfrm>
        </p:grpSpPr>
        <p:grpSp>
          <p:nvGrpSpPr>
            <p:cNvPr id="19476" name="Group 17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9480" name="Oval 1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196"/>
                </a:scheme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81" name="Oval 1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196"/>
                </a:scheme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477" name="Group 20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9478" name="Oval 21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196"/>
                </a:scheme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79" name="Oval 22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196"/>
                </a:scheme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9466" name="Group 23"/>
          <p:cNvGrpSpPr>
            <a:grpSpLocks/>
          </p:cNvGrpSpPr>
          <p:nvPr/>
        </p:nvGrpSpPr>
        <p:grpSpPr bwMode="auto">
          <a:xfrm>
            <a:off x="5118100" y="4230688"/>
            <a:ext cx="1631950" cy="1612900"/>
            <a:chOff x="437" y="1700"/>
            <a:chExt cx="1110" cy="1096"/>
          </a:xfrm>
        </p:grpSpPr>
        <p:grpSp>
          <p:nvGrpSpPr>
            <p:cNvPr id="19470" name="Group 24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9474" name="Oval 2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hlink">
                  <a:alpha val="10196"/>
                </a:scheme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75" name="Oval 2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196"/>
                </a:srgb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471" name="Group 27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9472" name="Oval 2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817E00">
                  <a:alpha val="10196"/>
                </a:srgb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73" name="Oval 2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196"/>
                </a:srgbClr>
              </a:solidFill>
              <a:ln w="5715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19467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286125"/>
            <a:ext cx="306705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1" name="Picture 3" descr="C:\Users\Галина\Desktop\Морков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428736"/>
            <a:ext cx="2428892" cy="1945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852" name="Picture 4" descr="C:\Users\Галина\Desktop\5.jpg"/>
          <p:cNvPicPr>
            <a:picLocks noChangeAspect="1" noChangeArrowheads="1"/>
          </p:cNvPicPr>
          <p:nvPr/>
        </p:nvPicPr>
        <p:blipFill>
          <a:blip r:embed="rId5"/>
          <a:srcRect b="5000"/>
          <a:stretch>
            <a:fillRect/>
          </a:stretch>
        </p:blipFill>
        <p:spPr bwMode="auto">
          <a:xfrm>
            <a:off x="4643438" y="4143380"/>
            <a:ext cx="2722156" cy="19395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285728"/>
            <a:ext cx="2257441" cy="37624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6"/>
          <p:cNvSpPr>
            <a:spLocks noGrp="1" noChangeArrowheads="1"/>
          </p:cNvSpPr>
          <p:nvPr>
            <p:ph type="title"/>
          </p:nvPr>
        </p:nvSpPr>
        <p:spPr>
          <a:xfrm>
            <a:off x="1214414" y="428604"/>
            <a:ext cx="6496050" cy="762000"/>
          </a:xfrm>
        </p:spPr>
        <p:txBody>
          <a:bodyPr/>
          <a:lstStyle/>
          <a:p>
            <a:r>
              <a:rPr lang="uk-UA" sz="2800" dirty="0" smtClean="0">
                <a:latin typeface="Georgia" pitchFamily="18" charset="0"/>
              </a:rPr>
              <a:t>Різак для моркви – </a:t>
            </a:r>
            <a:br>
              <a:rPr lang="uk-UA" sz="2800" dirty="0" smtClean="0">
                <a:latin typeface="Georgia" pitchFamily="18" charset="0"/>
              </a:rPr>
            </a:br>
            <a:r>
              <a:rPr lang="uk-UA" sz="2800" dirty="0" smtClean="0">
                <a:latin typeface="Georgia" pitchFamily="18" charset="0"/>
              </a:rPr>
              <a:t>мій надійний помічник!</a:t>
            </a:r>
            <a:endParaRPr lang="en-US" sz="2800" dirty="0" smtClean="0"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12166" r="15646"/>
          <a:stretch>
            <a:fillRect/>
          </a:stretch>
        </p:blipFill>
        <p:spPr bwMode="auto">
          <a:xfrm>
            <a:off x="2928926" y="3414156"/>
            <a:ext cx="4143404" cy="34438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72132" y="2643182"/>
            <a:ext cx="1857372" cy="134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Выноска-облако 18"/>
          <p:cNvSpPr/>
          <p:nvPr/>
        </p:nvSpPr>
        <p:spPr>
          <a:xfrm>
            <a:off x="5929322" y="285728"/>
            <a:ext cx="3214678" cy="2071702"/>
          </a:xfrm>
          <a:prstGeom prst="cloudCallout">
            <a:avLst>
              <a:gd name="adj1" fmla="val -70542"/>
              <a:gd name="adj2" fmla="val 92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uk-UA" sz="16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uk-UA" sz="1400" dirty="0" smtClean="0">
                <a:solidFill>
                  <a:schemeClr val="tx1"/>
                </a:solidFill>
                <a:latin typeface="Georgia" pitchFamily="18" charset="0"/>
              </a:rPr>
              <a:t>зручно тримати 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  <a:latin typeface="Georgia" pitchFamily="18" charset="0"/>
              </a:rPr>
              <a:t>в руках;</a:t>
            </a:r>
          </a:p>
          <a:p>
            <a:pPr algn="ctr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Georgia" pitchFamily="18" charset="0"/>
              </a:rPr>
              <a:t> швидко й ефективно виконувати обрізку;</a:t>
            </a:r>
          </a:p>
          <a:p>
            <a:pPr algn="ctr">
              <a:buFontTx/>
              <a:buChar char="-"/>
            </a:pPr>
            <a:r>
              <a:rPr lang="uk-UA" sz="1400" dirty="0" smtClean="0">
                <a:solidFill>
                  <a:schemeClr val="tx1"/>
                </a:solidFill>
                <a:latin typeface="Georgia" pitchFamily="18" charset="0"/>
              </a:rPr>
              <a:t> функціональні можливості.</a:t>
            </a:r>
            <a:endParaRPr lang="ru-RU" sz="1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0" name="Выноска-облако 19"/>
          <p:cNvSpPr/>
          <p:nvPr/>
        </p:nvSpPr>
        <p:spPr>
          <a:xfrm>
            <a:off x="142844" y="1285860"/>
            <a:ext cx="3500462" cy="3000396"/>
          </a:xfrm>
          <a:prstGeom prst="cloudCallout">
            <a:avLst>
              <a:gd name="adj1" fmla="val 86825"/>
              <a:gd name="adj2" fmla="val 172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 l="2791" t="3090" r="18458"/>
          <a:stretch>
            <a:fillRect/>
          </a:stretch>
        </p:blipFill>
        <p:spPr bwMode="auto">
          <a:xfrm>
            <a:off x="642910" y="1785926"/>
            <a:ext cx="2428892" cy="1793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600" smtClean="0">
                <a:latin typeface="Georgia" pitchFamily="18" charset="0"/>
              </a:rPr>
              <a:t>Опитування серед мешканців мого села:</a:t>
            </a:r>
            <a:endParaRPr lang="en-US" sz="3600" smtClean="0">
              <a:latin typeface="Georgia" pitchFamily="18" charset="0"/>
            </a:endParaRP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gray">
          <a:xfrm>
            <a:off x="6073775" y="2720975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1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gray">
          <a:xfrm>
            <a:off x="6086475" y="3886200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2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gray">
          <a:xfrm>
            <a:off x="6073775" y="5110163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hlink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black">
          <a:xfrm>
            <a:off x="214313" y="4214813"/>
            <a:ext cx="4143375" cy="2370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uk-UA" b="1">
                <a:solidFill>
                  <a:srgbClr val="FF0000"/>
                </a:solidFill>
                <a:cs typeface="Arial" charset="0"/>
              </a:rPr>
              <a:t>Вимоги до проектної моделі:</a:t>
            </a:r>
          </a:p>
          <a:p>
            <a:pPr eaLnBrk="0" hangingPunct="0">
              <a:buFontTx/>
              <a:buChar char="-"/>
            </a:pPr>
            <a:r>
              <a:rPr lang="uk-UA" b="1">
                <a:solidFill>
                  <a:srgbClr val="000000"/>
                </a:solidFill>
                <a:cs typeface="Arial" charset="0"/>
              </a:rPr>
              <a:t> </a:t>
            </a: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доступність та дешевизна матеріалів для виготовлення різака;</a:t>
            </a:r>
          </a:p>
          <a:p>
            <a:pPr eaLnBrk="0" hangingPunct="0">
              <a:buFontTx/>
              <a:buChar char="-"/>
            </a:pP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зносостійкість матеріалу леза, тривалість періоду між заточеннями;</a:t>
            </a:r>
          </a:p>
          <a:p>
            <a:pPr eaLnBrk="0" hangingPunct="0">
              <a:buFontTx/>
              <a:buChar char="-"/>
            </a:pP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багатофункціональність інвентарю;</a:t>
            </a:r>
          </a:p>
          <a:p>
            <a:pPr eaLnBrk="0" hangingPunct="0">
              <a:buFontTx/>
              <a:buChar char="-"/>
            </a:pP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 ергономіка рукоятки та леза, зручність у роботі;</a:t>
            </a:r>
          </a:p>
          <a:p>
            <a:pPr eaLnBrk="0" hangingPunct="0">
              <a:buFontTx/>
              <a:buChar char="-"/>
            </a:pP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привабливий, але простий за дизайном зовнішній вигляд.</a:t>
            </a:r>
            <a:endParaRPr lang="en-US" sz="1400" b="1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grpSp>
        <p:nvGrpSpPr>
          <p:cNvPr id="23558" name="Group 7"/>
          <p:cNvGrpSpPr>
            <a:grpSpLocks/>
          </p:cNvGrpSpPr>
          <p:nvPr/>
        </p:nvGrpSpPr>
        <p:grpSpPr bwMode="auto">
          <a:xfrm>
            <a:off x="4254500" y="1958975"/>
            <a:ext cx="4051300" cy="914400"/>
            <a:chOff x="2728" y="1008"/>
            <a:chExt cx="2552" cy="576"/>
          </a:xfrm>
        </p:grpSpPr>
        <p:sp>
          <p:nvSpPr>
            <p:cNvPr id="10248" name="Rectangle 8"/>
            <p:cNvSpPr>
              <a:spLocks noChangeArrowheads="1"/>
            </p:cNvSpPr>
            <p:nvPr/>
          </p:nvSpPr>
          <p:spPr bwMode="gray">
            <a:xfrm>
              <a:off x="2728" y="1008"/>
              <a:ext cx="2552" cy="57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9" name="Rectangle 9"/>
            <p:cNvSpPr>
              <a:spLocks noChangeArrowheads="1"/>
            </p:cNvSpPr>
            <p:nvPr/>
          </p:nvSpPr>
          <p:spPr bwMode="gray">
            <a:xfrm>
              <a:off x="2735" y="1014"/>
              <a:ext cx="2536" cy="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gray">
            <a:xfrm>
              <a:off x="2736" y="1264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6117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59" name="Text Box 11"/>
          <p:cNvSpPr txBox="1">
            <a:spLocks noChangeArrowheads="1"/>
          </p:cNvSpPr>
          <p:nvPr/>
        </p:nvSpPr>
        <p:spPr bwMode="gray">
          <a:xfrm>
            <a:off x="4357688" y="2071688"/>
            <a:ext cx="3929062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</a:t>
            </a: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1. Скільки часу у вас займає обрізування бадилля з 10 кг. моркви?</a:t>
            </a:r>
            <a:endParaRPr lang="en-US" sz="1400" b="1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grpSp>
        <p:nvGrpSpPr>
          <p:cNvPr id="23560" name="Group 12"/>
          <p:cNvGrpSpPr>
            <a:grpSpLocks/>
          </p:cNvGrpSpPr>
          <p:nvPr/>
        </p:nvGrpSpPr>
        <p:grpSpPr bwMode="auto">
          <a:xfrm>
            <a:off x="4267200" y="3130550"/>
            <a:ext cx="4051300" cy="914400"/>
            <a:chOff x="2736" y="1803"/>
            <a:chExt cx="2552" cy="576"/>
          </a:xfrm>
        </p:grpSpPr>
        <p:sp>
          <p:nvSpPr>
            <p:cNvPr id="10253" name="Rectangle 13"/>
            <p:cNvSpPr>
              <a:spLocks noChangeArrowheads="1"/>
            </p:cNvSpPr>
            <p:nvPr/>
          </p:nvSpPr>
          <p:spPr bwMode="lt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lt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lt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61" name="Text Box 16"/>
          <p:cNvSpPr txBox="1">
            <a:spLocks noChangeArrowheads="1"/>
          </p:cNvSpPr>
          <p:nvPr/>
        </p:nvSpPr>
        <p:spPr bwMode="gray">
          <a:xfrm>
            <a:off x="4500563" y="3214688"/>
            <a:ext cx="3651250" cy="738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</a:t>
            </a: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2. Які ще, окрім обрізки бадилля, операції (дії) ви здійснюєте ножем під час збирання врожаю?</a:t>
            </a:r>
            <a:endParaRPr lang="en-US" sz="1400" b="1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grpSp>
        <p:nvGrpSpPr>
          <p:cNvPr id="23562" name="Group 17"/>
          <p:cNvGrpSpPr>
            <a:grpSpLocks/>
          </p:cNvGrpSpPr>
          <p:nvPr/>
        </p:nvGrpSpPr>
        <p:grpSpPr bwMode="auto">
          <a:xfrm>
            <a:off x="4254500" y="4338638"/>
            <a:ext cx="4051300" cy="914400"/>
            <a:chOff x="2728" y="2612"/>
            <a:chExt cx="2552" cy="576"/>
          </a:xfrm>
        </p:grpSpPr>
        <p:sp>
          <p:nvSpPr>
            <p:cNvPr id="10258" name="Rectangle 18"/>
            <p:cNvSpPr>
              <a:spLocks noChangeArrowheads="1"/>
            </p:cNvSpPr>
            <p:nvPr/>
          </p:nvSpPr>
          <p:spPr bwMode="ltGray">
            <a:xfrm>
              <a:off x="2728" y="2612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9" name="Rectangle 19"/>
            <p:cNvSpPr>
              <a:spLocks noChangeArrowheads="1"/>
            </p:cNvSpPr>
            <p:nvPr/>
          </p:nvSpPr>
          <p:spPr bwMode="ltGray">
            <a:xfrm>
              <a:off x="2735" y="2618"/>
              <a:ext cx="2536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0" name="Rectangle 20"/>
            <p:cNvSpPr>
              <a:spLocks noChangeArrowheads="1"/>
            </p:cNvSpPr>
            <p:nvPr/>
          </p:nvSpPr>
          <p:spPr bwMode="ltGray">
            <a:xfrm>
              <a:off x="2736" y="2868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63" name="Text Box 21"/>
          <p:cNvSpPr txBox="1">
            <a:spLocks noChangeArrowheads="1"/>
          </p:cNvSpPr>
          <p:nvPr/>
        </p:nvSpPr>
        <p:spPr bwMode="gray">
          <a:xfrm>
            <a:off x="4500563" y="4429125"/>
            <a:ext cx="3638550" cy="738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cs typeface="Arial" charset="0"/>
              </a:rPr>
              <a:t> </a:t>
            </a: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3. Які конструктивні особливості мені слід обов'язково врахувати при створенні власного виробу?</a:t>
            </a:r>
            <a:endParaRPr lang="en-US" sz="1400" b="1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grpSp>
        <p:nvGrpSpPr>
          <p:cNvPr id="23564" name="Group 22"/>
          <p:cNvGrpSpPr>
            <a:grpSpLocks/>
          </p:cNvGrpSpPr>
          <p:nvPr/>
        </p:nvGrpSpPr>
        <p:grpSpPr bwMode="auto">
          <a:xfrm>
            <a:off x="4254500" y="5562600"/>
            <a:ext cx="4051300" cy="914400"/>
            <a:chOff x="2728" y="3421"/>
            <a:chExt cx="2552" cy="576"/>
          </a:xfrm>
        </p:grpSpPr>
        <p:sp>
          <p:nvSpPr>
            <p:cNvPr id="10263" name="Rectangle 23"/>
            <p:cNvSpPr>
              <a:spLocks noChangeArrowheads="1"/>
            </p:cNvSpPr>
            <p:nvPr/>
          </p:nvSpPr>
          <p:spPr bwMode="ltGray">
            <a:xfrm>
              <a:off x="2728" y="3421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4" name="Rectangle 24"/>
            <p:cNvSpPr>
              <a:spLocks noChangeArrowheads="1"/>
            </p:cNvSpPr>
            <p:nvPr/>
          </p:nvSpPr>
          <p:spPr bwMode="ltGray">
            <a:xfrm>
              <a:off x="2735" y="3427"/>
              <a:ext cx="2536" cy="26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5" name="Rectangle 25"/>
            <p:cNvSpPr>
              <a:spLocks noChangeArrowheads="1"/>
            </p:cNvSpPr>
            <p:nvPr/>
          </p:nvSpPr>
          <p:spPr bwMode="ltGray">
            <a:xfrm>
              <a:off x="2736" y="3677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61176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65" name="Text Box 26"/>
          <p:cNvSpPr txBox="1">
            <a:spLocks noChangeArrowheads="1"/>
          </p:cNvSpPr>
          <p:nvPr/>
        </p:nvSpPr>
        <p:spPr bwMode="gray">
          <a:xfrm>
            <a:off x="4572000" y="5643563"/>
            <a:ext cx="3567113" cy="738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</a:t>
            </a:r>
            <a:r>
              <a:rPr lang="uk-UA" sz="1400" b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4. За якою ціною ви б придбали спеціальний різак для виконання садово – городніх робіт?</a:t>
            </a:r>
            <a:endParaRPr lang="en-US" sz="1400" b="1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grpSp>
        <p:nvGrpSpPr>
          <p:cNvPr id="23566" name="Group 31"/>
          <p:cNvGrpSpPr>
            <a:grpSpLocks/>
          </p:cNvGrpSpPr>
          <p:nvPr/>
        </p:nvGrpSpPr>
        <p:grpSpPr bwMode="auto">
          <a:xfrm>
            <a:off x="1071563" y="1643063"/>
            <a:ext cx="2832100" cy="2376487"/>
            <a:chOff x="357" y="1193"/>
            <a:chExt cx="1784" cy="1497"/>
          </a:xfrm>
        </p:grpSpPr>
        <p:sp>
          <p:nvSpPr>
            <p:cNvPr id="23567" name="Freeform 32"/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33"/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>
                <a:gd name="T0" fmla="*/ 882 w 882"/>
                <a:gd name="T1" fmla="*/ 374 h 425"/>
                <a:gd name="T2" fmla="*/ 719 w 882"/>
                <a:gd name="T3" fmla="*/ 425 h 425"/>
                <a:gd name="T4" fmla="*/ 88 w 882"/>
                <a:gd name="T5" fmla="*/ 93 h 425"/>
                <a:gd name="T6" fmla="*/ 188 w 882"/>
                <a:gd name="T7" fmla="*/ 3 h 425"/>
                <a:gd name="T8" fmla="*/ 343 w 882"/>
                <a:gd name="T9" fmla="*/ 73 h 425"/>
                <a:gd name="T10" fmla="*/ 882 w 882"/>
                <a:gd name="T11" fmla="*/ 374 h 4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2"/>
                <a:gd name="T19" fmla="*/ 0 h 425"/>
                <a:gd name="T20" fmla="*/ 882 w 882"/>
                <a:gd name="T21" fmla="*/ 425 h 4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Freeform 34"/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>
                <a:gd name="T0" fmla="*/ 748 w 748"/>
                <a:gd name="T1" fmla="*/ 320 h 354"/>
                <a:gd name="T2" fmla="*/ 604 w 748"/>
                <a:gd name="T3" fmla="*/ 354 h 354"/>
                <a:gd name="T4" fmla="*/ 63 w 748"/>
                <a:gd name="T5" fmla="*/ 84 h 354"/>
                <a:gd name="T6" fmla="*/ 221 w 748"/>
                <a:gd name="T7" fmla="*/ 39 h 354"/>
                <a:gd name="T8" fmla="*/ 748 w 748"/>
                <a:gd name="T9" fmla="*/ 32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8"/>
                <a:gd name="T16" fmla="*/ 0 h 354"/>
                <a:gd name="T17" fmla="*/ 748 w 748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570" name="Group 35"/>
            <p:cNvGrpSpPr>
              <a:grpSpLocks/>
            </p:cNvGrpSpPr>
            <p:nvPr/>
          </p:nvGrpSpPr>
          <p:grpSpPr bwMode="auto">
            <a:xfrm>
              <a:off x="827" y="1193"/>
              <a:ext cx="1314" cy="1490"/>
              <a:chOff x="313" y="2400"/>
              <a:chExt cx="1349" cy="1534"/>
            </a:xfrm>
          </p:grpSpPr>
          <p:sp>
            <p:nvSpPr>
              <p:cNvPr id="23571" name="Freeform 36"/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1C1C1"/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TopLeft">
                  <a:rot lat="0" lon="20099998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23572" name="Freeform 37"/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1C1C1"/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TopLeft">
                  <a:rot lat="0" lon="19799998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23573" name="Freeform 38"/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9C9C9"/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TopLeft">
                  <a:rot lat="0" lon="20099998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</p:grpSp>
      </p:grpSp>
      <p:pic>
        <p:nvPicPr>
          <p:cNvPr id="35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0"/>
            <a:ext cx="1857372" cy="134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ChangeArrowheads="1"/>
          </p:cNvSpPr>
          <p:nvPr/>
        </p:nvSpPr>
        <p:spPr bwMode="auto">
          <a:xfrm>
            <a:off x="714348" y="3929066"/>
            <a:ext cx="3233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 dirty="0">
                <a:latin typeface="Georgia" pitchFamily="18" charset="0"/>
                <a:cs typeface="Arial" charset="0"/>
              </a:rPr>
              <a:t>Ніж із вулканічного</a:t>
            </a:r>
          </a:p>
          <a:p>
            <a:pPr algn="ctr"/>
            <a:r>
              <a:rPr lang="uk-UA" sz="1600" b="1" dirty="0">
                <a:latin typeface="Georgia" pitchFamily="18" charset="0"/>
                <a:cs typeface="Arial" charset="0"/>
              </a:rPr>
              <a:t>каменю</a:t>
            </a:r>
            <a:endParaRPr lang="en-US" sz="1600" dirty="0">
              <a:latin typeface="Georgia" pitchFamily="18" charset="0"/>
              <a:cs typeface="Arial" charset="0"/>
            </a:endParaRPr>
          </a:p>
        </p:txBody>
      </p:sp>
      <p:sp>
        <p:nvSpPr>
          <p:cNvPr id="25602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428625"/>
            <a:ext cx="6496050" cy="762000"/>
          </a:xfrm>
        </p:spPr>
        <p:txBody>
          <a:bodyPr/>
          <a:lstStyle/>
          <a:p>
            <a:pPr algn="ctr"/>
            <a:r>
              <a:rPr lang="uk-UA" smtClean="0">
                <a:latin typeface="Georgia" pitchFamily="18" charset="0"/>
              </a:rPr>
              <a:t>Погляд у минуле …</a:t>
            </a:r>
            <a:endParaRPr lang="en-US" smtClean="0">
              <a:latin typeface="Georgia" pitchFamily="18" charset="0"/>
            </a:endParaRPr>
          </a:p>
        </p:txBody>
      </p:sp>
      <p:pic>
        <p:nvPicPr>
          <p:cNvPr id="8" name="Рисунок 7" descr="http://upload.wikimedia.org/wikipedia/commons/thumb/2/28/Biface_feuille_de_laurier.JPG/100px-Biface_feuille_de_laurier.JPG">
            <a:hlinkClick r:id="rId3"/>
          </p:cNvPr>
          <p:cNvPicPr/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571604" y="1214422"/>
            <a:ext cx="1428771" cy="2571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4500570"/>
            <a:ext cx="2428875" cy="1465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5" name="Рисунок 9" descr="2012-01-13_11110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1643063"/>
            <a:ext cx="19653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10" descr="http://upload.wikimedia.org/wikipedia/commons/thumb/d/d7/Machete_Bolo.JPG/300px-Machete_Bolo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1500188"/>
            <a:ext cx="25003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kizlyarextreme.ru/images/kguide/nordcrown.jpg"/>
          <p:cNvPicPr/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3857625" y="3929063"/>
            <a:ext cx="3286125" cy="1928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8" name="Rectangle 3"/>
          <p:cNvSpPr>
            <a:spLocks noChangeArrowheads="1"/>
          </p:cNvSpPr>
          <p:nvPr/>
        </p:nvSpPr>
        <p:spPr bwMode="auto">
          <a:xfrm>
            <a:off x="857224" y="6000768"/>
            <a:ext cx="3233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 dirty="0">
                <a:latin typeface="Georgia" pitchFamily="18" charset="0"/>
                <a:cs typeface="Arial" charset="0"/>
              </a:rPr>
              <a:t>Ножі з кісток тварин</a:t>
            </a:r>
          </a:p>
          <a:p>
            <a:pPr algn="ctr"/>
            <a:r>
              <a:rPr lang="uk-UA" sz="1600" b="1" dirty="0">
                <a:latin typeface="Georgia" pitchFamily="18" charset="0"/>
                <a:cs typeface="Arial" charset="0"/>
              </a:rPr>
              <a:t>та частин дерев</a:t>
            </a:r>
            <a:endParaRPr lang="en-US" sz="1600" dirty="0">
              <a:latin typeface="Georgia" pitchFamily="18" charset="0"/>
              <a:cs typeface="Arial" charset="0"/>
            </a:endParaRPr>
          </a:p>
        </p:txBody>
      </p:sp>
      <p:sp>
        <p:nvSpPr>
          <p:cNvPr id="25609" name="Rectangle 3"/>
          <p:cNvSpPr>
            <a:spLocks noChangeArrowheads="1"/>
          </p:cNvSpPr>
          <p:nvPr/>
        </p:nvSpPr>
        <p:spPr bwMode="auto">
          <a:xfrm>
            <a:off x="3786188" y="3500438"/>
            <a:ext cx="32337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>
                <a:latin typeface="Georgia" pitchFamily="18" charset="0"/>
                <a:cs typeface="Arial" charset="0"/>
              </a:rPr>
              <a:t>Ніж - мачете</a:t>
            </a:r>
            <a:endParaRPr lang="en-US" sz="1600">
              <a:latin typeface="Georgia" pitchFamily="18" charset="0"/>
              <a:cs typeface="Arial" charset="0"/>
            </a:endParaRPr>
          </a:p>
        </p:txBody>
      </p:sp>
      <p:sp>
        <p:nvSpPr>
          <p:cNvPr id="25610" name="Rectangle 3"/>
          <p:cNvSpPr>
            <a:spLocks noChangeArrowheads="1"/>
          </p:cNvSpPr>
          <p:nvPr/>
        </p:nvSpPr>
        <p:spPr bwMode="auto">
          <a:xfrm>
            <a:off x="4000500" y="6000750"/>
            <a:ext cx="32337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>
                <a:latin typeface="Georgia" pitchFamily="18" charset="0"/>
                <a:cs typeface="Arial" charset="0"/>
              </a:rPr>
              <a:t>Ніж - скрамасак</a:t>
            </a:r>
            <a:endParaRPr lang="en-US" sz="1600">
              <a:latin typeface="Georgia" pitchFamily="18" charset="0"/>
              <a:cs typeface="Arial" charset="0"/>
            </a:endParaRPr>
          </a:p>
        </p:txBody>
      </p:sp>
      <p:sp>
        <p:nvSpPr>
          <p:cNvPr id="25611" name="Rectangle 3"/>
          <p:cNvSpPr>
            <a:spLocks noChangeArrowheads="1"/>
          </p:cNvSpPr>
          <p:nvPr/>
        </p:nvSpPr>
        <p:spPr bwMode="auto">
          <a:xfrm>
            <a:off x="6643688" y="5786438"/>
            <a:ext cx="32337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>
                <a:latin typeface="Georgia" pitchFamily="18" charset="0"/>
                <a:cs typeface="Arial" charset="0"/>
              </a:rPr>
              <a:t>Ніж - різак</a:t>
            </a:r>
            <a:endParaRPr lang="en-US" sz="1600">
              <a:latin typeface="Georgia" pitchFamily="18" charset="0"/>
              <a:cs typeface="Arial" charset="0"/>
            </a:endParaRPr>
          </a:p>
        </p:txBody>
      </p:sp>
      <p:pic>
        <p:nvPicPr>
          <p:cNvPr id="13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0"/>
            <a:ext cx="1857372" cy="134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500063"/>
            <a:ext cx="6496050" cy="762000"/>
          </a:xfrm>
        </p:spPr>
        <p:txBody>
          <a:bodyPr/>
          <a:lstStyle/>
          <a:p>
            <a:r>
              <a:rPr lang="uk-UA" sz="2400" smtClean="0">
                <a:solidFill>
                  <a:srgbClr val="FF0000"/>
                </a:solidFill>
                <a:latin typeface="Georgia" pitchFamily="18" charset="0"/>
              </a:rPr>
              <a:t>Мрії стають реальністю,</a:t>
            </a:r>
            <a:br>
              <a:rPr lang="uk-UA" sz="24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uk-UA" sz="2400" smtClean="0">
                <a:solidFill>
                  <a:srgbClr val="FF0000"/>
                </a:solidFill>
                <a:latin typeface="Georgia" pitchFamily="18" charset="0"/>
              </a:rPr>
              <a:t>коли думки перетворюються на дії…</a:t>
            </a:r>
            <a:endParaRPr lang="en-US" sz="2400" smtClean="0">
              <a:solidFill>
                <a:srgbClr val="FF0000"/>
              </a:solidFill>
              <a:latin typeface="Georgia" pitchFamily="18" charset="0"/>
            </a:endParaRPr>
          </a:p>
        </p:txBody>
      </p:sp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3429000" y="4191000"/>
            <a:ext cx="504825" cy="496888"/>
            <a:chOff x="1872" y="2352"/>
            <a:chExt cx="240" cy="240"/>
          </a:xfrm>
        </p:grpSpPr>
        <p:grpSp>
          <p:nvGrpSpPr>
            <p:cNvPr id="27673" name="Group 17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27680" name="Oval 18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1" name="Oval 19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2" name="Oval 20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3" name="Oval 21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4" name="Oval 22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7674" name="Group 23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27675" name="Oval 24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76" name="Oval 25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77" name="Oval 26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78" name="Oval 27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79" name="Oval 28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7651" name="Group 29"/>
          <p:cNvGrpSpPr>
            <a:grpSpLocks/>
          </p:cNvGrpSpPr>
          <p:nvPr/>
        </p:nvGrpSpPr>
        <p:grpSpPr bwMode="auto">
          <a:xfrm>
            <a:off x="6172200" y="4191000"/>
            <a:ext cx="504825" cy="496888"/>
            <a:chOff x="1872" y="2352"/>
            <a:chExt cx="240" cy="240"/>
          </a:xfrm>
        </p:grpSpPr>
        <p:grpSp>
          <p:nvGrpSpPr>
            <p:cNvPr id="27661" name="Group 30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27668" name="Oval 31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69" name="Oval 32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70" name="Oval 33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71" name="Oval 34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72" name="Oval 35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7662" name="Group 36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27663" name="Oval 37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64" name="Oval 38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65" name="Oval 39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66" name="Oval 40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67" name="Oval 41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43" name="Рисунок 42" descr="14032012"/>
          <p:cNvPicPr/>
          <p:nvPr/>
        </p:nvPicPr>
        <p:blipFill>
          <a:blip r:embed="rId3"/>
          <a:srcRect t="5911" b="29180"/>
          <a:stretch>
            <a:fillRect/>
          </a:stretch>
        </p:blipFill>
        <p:spPr bwMode="auto">
          <a:xfrm>
            <a:off x="571472" y="1571612"/>
            <a:ext cx="2879725" cy="1571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4" name="Рисунок 43" descr="15032012(001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428868"/>
            <a:ext cx="2798763" cy="17986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5" name="Рисунок 44" descr="15032012(004)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71612"/>
            <a:ext cx="2881312" cy="1809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6" name="Рисунок 4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2428868"/>
            <a:ext cx="2911475" cy="1571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7" name="Рисунок 46" descr="16032012(003)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4357694"/>
            <a:ext cx="2835275" cy="1674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8" name="Рисунок 47" descr="12032012(007)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4929198"/>
            <a:ext cx="2928937" cy="1714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9" name="Рисунок 48" descr="16032012(002)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7686" y="4357694"/>
            <a:ext cx="2786062" cy="1643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0" name="Рисунок 49" descr="16032012(008)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9322" y="4786322"/>
            <a:ext cx="2928938" cy="1857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8" name="Picture 2" descr="17032012(003)"/>
          <p:cNvPicPr>
            <a:picLocks noChangeAspect="1" noChangeArrowheads="1"/>
          </p:cNvPicPr>
          <p:nvPr/>
        </p:nvPicPr>
        <p:blipFill>
          <a:blip r:embed="rId11"/>
          <a:srcRect l="6146" t="18265" r="4205" b="37775"/>
          <a:stretch>
            <a:fillRect/>
          </a:stretch>
        </p:blipFill>
        <p:spPr bwMode="auto">
          <a:xfrm>
            <a:off x="2428860" y="3000372"/>
            <a:ext cx="46545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0"/>
            <a:ext cx="1790987" cy="129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4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Georgia" pitchFamily="18" charset="0"/>
              </a:rPr>
              <a:t>Давайте підрахуємо…</a:t>
            </a:r>
            <a:endParaRPr lang="en-US" smtClean="0">
              <a:latin typeface="Georgia" pitchFamily="18" charset="0"/>
            </a:endParaRPr>
          </a:p>
        </p:txBody>
      </p:sp>
      <p:sp>
        <p:nvSpPr>
          <p:cNvPr id="29698" name="Freeform 3"/>
          <p:cNvSpPr>
            <a:spLocks/>
          </p:cNvSpPr>
          <p:nvPr/>
        </p:nvSpPr>
        <p:spPr bwMode="gray">
          <a:xfrm>
            <a:off x="1524000" y="3860800"/>
            <a:ext cx="7015163" cy="1938338"/>
          </a:xfrm>
          <a:custGeom>
            <a:avLst/>
            <a:gdLst>
              <a:gd name="T0" fmla="*/ 2216 w 4419"/>
              <a:gd name="T1" fmla="*/ 584 h 1125"/>
              <a:gd name="T2" fmla="*/ 963 w 4419"/>
              <a:gd name="T3" fmla="*/ 122 h 1125"/>
              <a:gd name="T4" fmla="*/ 1 w 4419"/>
              <a:gd name="T5" fmla="*/ 550 h 1125"/>
              <a:gd name="T6" fmla="*/ 888 w 4419"/>
              <a:gd name="T7" fmla="*/ 1038 h 1125"/>
              <a:gd name="T8" fmla="*/ 2216 w 4419"/>
              <a:gd name="T9" fmla="*/ 645 h 1125"/>
              <a:gd name="T10" fmla="*/ 3443 w 4419"/>
              <a:gd name="T11" fmla="*/ 1057 h 1125"/>
              <a:gd name="T12" fmla="*/ 4405 w 4419"/>
              <a:gd name="T13" fmla="*/ 590 h 1125"/>
              <a:gd name="T14" fmla="*/ 3497 w 4419"/>
              <a:gd name="T15" fmla="*/ 129 h 1125"/>
              <a:gd name="T16" fmla="*/ 2216 w 4419"/>
              <a:gd name="T17" fmla="*/ 584 h 11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19"/>
              <a:gd name="T28" fmla="*/ 0 h 1125"/>
              <a:gd name="T29" fmla="*/ 4419 w 4419"/>
              <a:gd name="T30" fmla="*/ 1125 h 11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A8A8A8"/>
              </a:gs>
              <a:gs pos="50000">
                <a:srgbClr val="DDDDDD"/>
              </a:gs>
              <a:gs pos="100000">
                <a:srgbClr val="A8A8A8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29699" name="Oval 4"/>
          <p:cNvSpPr>
            <a:spLocks noChangeArrowheads="1"/>
          </p:cNvSpPr>
          <p:nvPr/>
        </p:nvSpPr>
        <p:spPr bwMode="gray">
          <a:xfrm>
            <a:off x="3148013" y="480695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Oval 5"/>
          <p:cNvSpPr>
            <a:spLocks noChangeArrowheads="1"/>
          </p:cNvSpPr>
          <p:nvPr/>
        </p:nvSpPr>
        <p:spPr bwMode="ltGray">
          <a:xfrm>
            <a:off x="3163888" y="4391025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701" name="Oval 6"/>
          <p:cNvSpPr>
            <a:spLocks noChangeArrowheads="1"/>
          </p:cNvSpPr>
          <p:nvPr/>
        </p:nvSpPr>
        <p:spPr bwMode="gray">
          <a:xfrm>
            <a:off x="2493963" y="4694238"/>
            <a:ext cx="504825" cy="21748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Oval 7"/>
          <p:cNvSpPr>
            <a:spLocks noChangeArrowheads="1"/>
          </p:cNvSpPr>
          <p:nvPr/>
        </p:nvSpPr>
        <p:spPr bwMode="gray">
          <a:xfrm>
            <a:off x="2517775" y="2176463"/>
            <a:ext cx="463550" cy="193675"/>
          </a:xfrm>
          <a:prstGeom prst="ellipse">
            <a:avLst/>
          </a:prstGeom>
          <a:solidFill>
            <a:schemeClr val="accent2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703" name="Oval 8"/>
          <p:cNvSpPr>
            <a:spLocks noChangeArrowheads="1"/>
          </p:cNvSpPr>
          <p:nvPr/>
        </p:nvSpPr>
        <p:spPr bwMode="gray">
          <a:xfrm>
            <a:off x="1847850" y="475615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Oval 9"/>
          <p:cNvSpPr>
            <a:spLocks noChangeArrowheads="1"/>
          </p:cNvSpPr>
          <p:nvPr/>
        </p:nvSpPr>
        <p:spPr bwMode="gray">
          <a:xfrm>
            <a:off x="1871663" y="3843338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705" name="Oval 10"/>
          <p:cNvSpPr>
            <a:spLocks noChangeArrowheads="1"/>
          </p:cNvSpPr>
          <p:nvPr/>
        </p:nvSpPr>
        <p:spPr bwMode="gray">
          <a:xfrm>
            <a:off x="7726363" y="478472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6" name="Oval 11"/>
          <p:cNvSpPr>
            <a:spLocks noChangeArrowheads="1"/>
          </p:cNvSpPr>
          <p:nvPr/>
        </p:nvSpPr>
        <p:spPr bwMode="ltGray">
          <a:xfrm>
            <a:off x="7753350" y="3563938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707" name="Oval 12"/>
          <p:cNvSpPr>
            <a:spLocks noChangeArrowheads="1"/>
          </p:cNvSpPr>
          <p:nvPr/>
        </p:nvSpPr>
        <p:spPr bwMode="gray">
          <a:xfrm>
            <a:off x="7072313" y="4640263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8" name="Oval 13"/>
          <p:cNvSpPr>
            <a:spLocks noChangeArrowheads="1"/>
          </p:cNvSpPr>
          <p:nvPr/>
        </p:nvSpPr>
        <p:spPr bwMode="gray">
          <a:xfrm>
            <a:off x="7096125" y="3770313"/>
            <a:ext cx="463550" cy="193675"/>
          </a:xfrm>
          <a:prstGeom prst="ellipse">
            <a:avLst/>
          </a:prstGeom>
          <a:solidFill>
            <a:schemeClr val="accent2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709" name="Oval 14"/>
          <p:cNvSpPr>
            <a:spLocks noChangeArrowheads="1"/>
          </p:cNvSpPr>
          <p:nvPr/>
        </p:nvSpPr>
        <p:spPr bwMode="gray">
          <a:xfrm>
            <a:off x="6426200" y="473392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0" name="Oval 15"/>
          <p:cNvSpPr>
            <a:spLocks noChangeArrowheads="1"/>
          </p:cNvSpPr>
          <p:nvPr/>
        </p:nvSpPr>
        <p:spPr bwMode="gray">
          <a:xfrm>
            <a:off x="6448425" y="4545013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round/>
            <a:headEnd/>
            <a:tailEnd/>
          </a:ln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gray">
          <a:xfrm>
            <a:off x="3708400" y="4581525"/>
            <a:ext cx="2592388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uk-UA" sz="1400" b="1"/>
              <a:t>Загальна вартість виробу:</a:t>
            </a:r>
          </a:p>
          <a:p>
            <a:pPr marL="342900" indent="-342900" algn="ctr">
              <a:spcBef>
                <a:spcPct val="50000"/>
              </a:spcBef>
            </a:pPr>
            <a:r>
              <a:rPr lang="uk-UA" b="1"/>
              <a:t>93, 59 грн.</a:t>
            </a:r>
            <a:r>
              <a:rPr lang="ru-RU"/>
              <a:t> </a:t>
            </a:r>
            <a:endParaRPr lang="en-US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476375" y="3489325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23, 96грн.</a:t>
            </a:r>
            <a:endParaRPr lang="en-US" sz="1000" b="1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343150" y="1828800"/>
            <a:ext cx="8270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60грн.</a:t>
            </a:r>
            <a:r>
              <a:rPr lang="ru-RU" sz="1000"/>
              <a:t> </a:t>
            </a:r>
            <a:endParaRPr lang="en-US" sz="1000"/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073400" y="4035425"/>
            <a:ext cx="77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1, 12 грн.</a:t>
            </a:r>
            <a:r>
              <a:rPr lang="ru-RU"/>
              <a:t> </a:t>
            </a:r>
            <a:endParaRPr lang="en-US"/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6227763" y="4221163"/>
            <a:ext cx="758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8, 51грн.</a:t>
            </a:r>
            <a:r>
              <a:rPr lang="ru-RU"/>
              <a:t> </a:t>
            </a:r>
            <a:endParaRPr lang="en-US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6959600" y="342265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9грн.</a:t>
            </a:r>
            <a:r>
              <a:rPr lang="ru-RU"/>
              <a:t> </a:t>
            </a:r>
            <a:endParaRPr lang="en-US"/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7627938" y="322103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85, 08 грн.</a:t>
            </a:r>
            <a:r>
              <a:rPr lang="ru-RU"/>
              <a:t> </a:t>
            </a:r>
            <a:endParaRPr lang="en-US"/>
          </a:p>
        </p:txBody>
      </p:sp>
      <p:sp>
        <p:nvSpPr>
          <p:cNvPr id="29719" name="Rectangle 24"/>
          <p:cNvSpPr>
            <a:spLocks noChangeArrowheads="1"/>
          </p:cNvSpPr>
          <p:nvPr/>
        </p:nvSpPr>
        <p:spPr bwMode="black">
          <a:xfrm>
            <a:off x="214282" y="5681663"/>
            <a:ext cx="9929850" cy="1176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uk-UA" sz="1600" b="1" dirty="0">
                <a:latin typeface="Georgia" pitchFamily="18" charset="0"/>
                <a:cs typeface="Arial" charset="0"/>
              </a:rPr>
              <a:t>Проаналізувавши ціни подібного городнього інвентарю,</a:t>
            </a:r>
          </a:p>
          <a:p>
            <a:pPr algn="ctr" eaLnBrk="0" hangingPunct="0">
              <a:lnSpc>
                <a:spcPct val="110000"/>
              </a:lnSpc>
            </a:pPr>
            <a:r>
              <a:rPr lang="uk-UA" sz="1600" b="1" dirty="0">
                <a:latin typeface="Georgia" pitchFamily="18" charset="0"/>
                <a:cs typeface="Arial" charset="0"/>
              </a:rPr>
              <a:t> а також ураховуючи технічні якості та функціональність мого різака </a:t>
            </a:r>
          </a:p>
          <a:p>
            <a:pPr algn="ctr" eaLnBrk="0" hangingPunct="0">
              <a:lnSpc>
                <a:spcPct val="110000"/>
              </a:lnSpc>
            </a:pPr>
            <a:r>
              <a:rPr lang="uk-UA" sz="1600" b="1" dirty="0">
                <a:latin typeface="Georgia" pitchFamily="18" charset="0"/>
                <a:cs typeface="Arial" charset="0"/>
              </a:rPr>
              <a:t>для моркви, я прийшов  до висновку, що загальна вартість виробу </a:t>
            </a:r>
          </a:p>
          <a:p>
            <a:pPr algn="ctr" eaLnBrk="0" hangingPunct="0">
              <a:lnSpc>
                <a:spcPct val="110000"/>
              </a:lnSpc>
            </a:pPr>
            <a:r>
              <a:rPr lang="uk-UA" sz="1600" b="1" dirty="0">
                <a:latin typeface="Georgia" pitchFamily="18" charset="0"/>
                <a:cs typeface="Arial" charset="0"/>
              </a:rPr>
              <a:t>є нормально допустимою.</a:t>
            </a:r>
            <a:endParaRPr lang="en-US" sz="1600" b="1" dirty="0">
              <a:latin typeface="Georgia" pitchFamily="18" charset="0"/>
              <a:cs typeface="Arial" charset="0"/>
            </a:endParaRPr>
          </a:p>
        </p:txBody>
      </p:sp>
      <p:sp>
        <p:nvSpPr>
          <p:cNvPr id="29720" name="Freeform 25"/>
          <p:cNvSpPr>
            <a:spLocks/>
          </p:cNvSpPr>
          <p:nvPr/>
        </p:nvSpPr>
        <p:spPr bwMode="gray">
          <a:xfrm>
            <a:off x="3203575" y="1700213"/>
            <a:ext cx="2097088" cy="1250950"/>
          </a:xfrm>
          <a:custGeom>
            <a:avLst/>
            <a:gdLst>
              <a:gd name="T0" fmla="*/ 4 w 1321"/>
              <a:gd name="T1" fmla="*/ 391 h 788"/>
              <a:gd name="T2" fmla="*/ 6 w 1321"/>
              <a:gd name="T3" fmla="*/ 788 h 788"/>
              <a:gd name="T4" fmla="*/ 1098 w 1321"/>
              <a:gd name="T5" fmla="*/ 782 h 788"/>
              <a:gd name="T6" fmla="*/ 1314 w 1321"/>
              <a:gd name="T7" fmla="*/ 388 h 788"/>
              <a:gd name="T8" fmla="*/ 1315 w 1321"/>
              <a:gd name="T9" fmla="*/ 0 h 788"/>
              <a:gd name="T10" fmla="*/ 244 w 1321"/>
              <a:gd name="T11" fmla="*/ 3 h 788"/>
              <a:gd name="T12" fmla="*/ 4 w 1321"/>
              <a:gd name="T13" fmla="*/ 391 h 7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21"/>
              <a:gd name="T22" fmla="*/ 0 h 788"/>
              <a:gd name="T23" fmla="*/ 1321 w 1321"/>
              <a:gd name="T24" fmla="*/ 788 h 7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C2C2C2"/>
              </a:gs>
              <a:gs pos="50000">
                <a:srgbClr val="FFFFFF"/>
              </a:gs>
              <a:gs pos="100000">
                <a:srgbClr val="C2C2C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30746" name="Oval 26"/>
          <p:cNvSpPr>
            <a:spLocks noChangeArrowheads="1"/>
          </p:cNvSpPr>
          <p:nvPr/>
        </p:nvSpPr>
        <p:spPr bwMode="gray">
          <a:xfrm>
            <a:off x="3348038" y="1844675"/>
            <a:ext cx="225425" cy="22542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47" name="Oval 27"/>
          <p:cNvSpPr>
            <a:spLocks noChangeArrowheads="1"/>
          </p:cNvSpPr>
          <p:nvPr/>
        </p:nvSpPr>
        <p:spPr bwMode="gray">
          <a:xfrm>
            <a:off x="3348038" y="2205038"/>
            <a:ext cx="225425" cy="2254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48" name="Oval 28"/>
          <p:cNvSpPr>
            <a:spLocks noChangeArrowheads="1"/>
          </p:cNvSpPr>
          <p:nvPr/>
        </p:nvSpPr>
        <p:spPr bwMode="gray">
          <a:xfrm>
            <a:off x="3348038" y="2565400"/>
            <a:ext cx="225425" cy="22542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724" name="Text Box 29"/>
          <p:cNvSpPr txBox="1">
            <a:spLocks noChangeArrowheads="1"/>
          </p:cNvSpPr>
          <p:nvPr/>
        </p:nvSpPr>
        <p:spPr bwMode="auto">
          <a:xfrm>
            <a:off x="3708400" y="1773238"/>
            <a:ext cx="1501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000" b="1"/>
              <a:t>Розрахунок матеріалів</a:t>
            </a:r>
            <a:endParaRPr lang="en-US" sz="1000" b="1">
              <a:solidFill>
                <a:srgbClr val="161614"/>
              </a:solidFill>
              <a:cs typeface="Arial" charset="0"/>
            </a:endParaRPr>
          </a:p>
        </p:txBody>
      </p:sp>
      <p:sp>
        <p:nvSpPr>
          <p:cNvPr id="29725" name="Text Box 30"/>
          <p:cNvSpPr txBox="1">
            <a:spLocks noChangeArrowheads="1"/>
          </p:cNvSpPr>
          <p:nvPr/>
        </p:nvSpPr>
        <p:spPr bwMode="auto">
          <a:xfrm>
            <a:off x="3708400" y="2133600"/>
            <a:ext cx="1501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000" b="1"/>
              <a:t>Розрахунок витрат на оплату праці</a:t>
            </a:r>
            <a:r>
              <a:rPr lang="uk-UA" sz="1000"/>
              <a:t> </a:t>
            </a:r>
            <a:endParaRPr lang="en-US" sz="1000"/>
          </a:p>
        </p:txBody>
      </p:sp>
      <p:sp>
        <p:nvSpPr>
          <p:cNvPr id="29726" name="Text Box 31"/>
          <p:cNvSpPr txBox="1">
            <a:spLocks noChangeArrowheads="1"/>
          </p:cNvSpPr>
          <p:nvPr/>
        </p:nvSpPr>
        <p:spPr bwMode="auto">
          <a:xfrm>
            <a:off x="3708400" y="2492375"/>
            <a:ext cx="117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000" b="1"/>
              <a:t>Розрахунок електроенергії</a:t>
            </a:r>
            <a:r>
              <a:rPr lang="uk-UA" sz="1000"/>
              <a:t> </a:t>
            </a:r>
            <a:endParaRPr lang="en-US" sz="1000" b="1">
              <a:solidFill>
                <a:srgbClr val="161614"/>
              </a:solidFill>
              <a:cs typeface="Arial" charset="0"/>
            </a:endParaRPr>
          </a:p>
        </p:txBody>
      </p:sp>
      <p:sp>
        <p:nvSpPr>
          <p:cNvPr id="29730" name="Freeform 25"/>
          <p:cNvSpPr>
            <a:spLocks/>
          </p:cNvSpPr>
          <p:nvPr/>
        </p:nvSpPr>
        <p:spPr bwMode="gray">
          <a:xfrm>
            <a:off x="6084888" y="1916113"/>
            <a:ext cx="2097087" cy="1250950"/>
          </a:xfrm>
          <a:custGeom>
            <a:avLst/>
            <a:gdLst>
              <a:gd name="T0" fmla="*/ 4 w 1321"/>
              <a:gd name="T1" fmla="*/ 391 h 788"/>
              <a:gd name="T2" fmla="*/ 6 w 1321"/>
              <a:gd name="T3" fmla="*/ 788 h 788"/>
              <a:gd name="T4" fmla="*/ 1098 w 1321"/>
              <a:gd name="T5" fmla="*/ 782 h 788"/>
              <a:gd name="T6" fmla="*/ 1314 w 1321"/>
              <a:gd name="T7" fmla="*/ 388 h 788"/>
              <a:gd name="T8" fmla="*/ 1315 w 1321"/>
              <a:gd name="T9" fmla="*/ 0 h 788"/>
              <a:gd name="T10" fmla="*/ 244 w 1321"/>
              <a:gd name="T11" fmla="*/ 3 h 788"/>
              <a:gd name="T12" fmla="*/ 4 w 1321"/>
              <a:gd name="T13" fmla="*/ 391 h 7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21"/>
              <a:gd name="T22" fmla="*/ 0 h 788"/>
              <a:gd name="T23" fmla="*/ 1321 w 1321"/>
              <a:gd name="T24" fmla="*/ 788 h 7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C2C2C2"/>
              </a:gs>
              <a:gs pos="50000">
                <a:srgbClr val="FFFFFF"/>
              </a:gs>
              <a:gs pos="100000">
                <a:srgbClr val="C2C2C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2" name="Oval 26"/>
          <p:cNvSpPr>
            <a:spLocks noChangeArrowheads="1"/>
          </p:cNvSpPr>
          <p:nvPr/>
        </p:nvSpPr>
        <p:spPr bwMode="gray">
          <a:xfrm>
            <a:off x="6227763" y="2060575"/>
            <a:ext cx="225425" cy="22542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" name="Oval 27"/>
          <p:cNvSpPr>
            <a:spLocks noChangeArrowheads="1"/>
          </p:cNvSpPr>
          <p:nvPr/>
        </p:nvSpPr>
        <p:spPr bwMode="gray">
          <a:xfrm>
            <a:off x="6227763" y="2420938"/>
            <a:ext cx="225425" cy="2254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Oval 28"/>
          <p:cNvSpPr>
            <a:spLocks noChangeArrowheads="1"/>
          </p:cNvSpPr>
          <p:nvPr/>
        </p:nvSpPr>
        <p:spPr bwMode="gray">
          <a:xfrm>
            <a:off x="6227763" y="2781300"/>
            <a:ext cx="225425" cy="22542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734" name="Text Box 29"/>
          <p:cNvSpPr txBox="1">
            <a:spLocks noChangeArrowheads="1"/>
          </p:cNvSpPr>
          <p:nvPr/>
        </p:nvSpPr>
        <p:spPr bwMode="auto">
          <a:xfrm>
            <a:off x="6516688" y="1989138"/>
            <a:ext cx="1501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000" b="1"/>
              <a:t>Визначення величини прибутку</a:t>
            </a:r>
            <a:endParaRPr lang="en-US"/>
          </a:p>
        </p:txBody>
      </p:sp>
      <p:sp>
        <p:nvSpPr>
          <p:cNvPr id="29735" name="Text Box 29"/>
          <p:cNvSpPr txBox="1">
            <a:spLocks noChangeArrowheads="1"/>
          </p:cNvSpPr>
          <p:nvPr/>
        </p:nvSpPr>
        <p:spPr bwMode="auto">
          <a:xfrm>
            <a:off x="6516688" y="2349500"/>
            <a:ext cx="1501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000" b="1"/>
              <a:t>Податок на заробітну плату</a:t>
            </a:r>
            <a:endParaRPr lang="en-US"/>
          </a:p>
        </p:txBody>
      </p:sp>
      <p:sp>
        <p:nvSpPr>
          <p:cNvPr id="29736" name="Text Box 29"/>
          <p:cNvSpPr txBox="1">
            <a:spLocks noChangeArrowheads="1"/>
          </p:cNvSpPr>
          <p:nvPr/>
        </p:nvSpPr>
        <p:spPr bwMode="auto">
          <a:xfrm>
            <a:off x="6516688" y="2781300"/>
            <a:ext cx="1501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000" b="1"/>
              <a:t>Собівартість виробу</a:t>
            </a:r>
            <a:endParaRPr lang="en-US"/>
          </a:p>
        </p:txBody>
      </p:sp>
      <p:pic>
        <p:nvPicPr>
          <p:cNvPr id="38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0"/>
            <a:ext cx="1782135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mtClean="0">
                <a:latin typeface="Georgia" pitchFamily="18" charset="0"/>
              </a:rPr>
              <a:t>ВИСНОВКИ</a:t>
            </a:r>
            <a:endParaRPr lang="en-US" smtClean="0">
              <a:latin typeface="Georgia" pitchFamily="18" charset="0"/>
            </a:endParaRPr>
          </a:p>
        </p:txBody>
      </p:sp>
      <p:sp>
        <p:nvSpPr>
          <p:cNvPr id="31746" name="AutoShape 3"/>
          <p:cNvSpPr>
            <a:spLocks noChangeArrowheads="1"/>
          </p:cNvSpPr>
          <p:nvPr/>
        </p:nvSpPr>
        <p:spPr bwMode="gray">
          <a:xfrm flipV="1">
            <a:off x="1382713" y="4887913"/>
            <a:ext cx="1698625" cy="158908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7" name="AutoShape 4"/>
          <p:cNvSpPr>
            <a:spLocks noChangeArrowheads="1"/>
          </p:cNvSpPr>
          <p:nvPr/>
        </p:nvSpPr>
        <p:spPr bwMode="gray">
          <a:xfrm flipV="1">
            <a:off x="3316288" y="4308475"/>
            <a:ext cx="1698625" cy="2168525"/>
          </a:xfrm>
          <a:prstGeom prst="can">
            <a:avLst>
              <a:gd name="adj" fmla="val 23795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8" name="AutoShape 5"/>
          <p:cNvSpPr>
            <a:spLocks noChangeArrowheads="1"/>
          </p:cNvSpPr>
          <p:nvPr/>
        </p:nvSpPr>
        <p:spPr bwMode="gray">
          <a:xfrm flipV="1">
            <a:off x="5260975" y="3538538"/>
            <a:ext cx="1687513" cy="2938462"/>
          </a:xfrm>
          <a:prstGeom prst="can">
            <a:avLst>
              <a:gd name="adj" fmla="val 23314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AutoShape 6"/>
          <p:cNvSpPr>
            <a:spLocks noChangeArrowheads="1"/>
          </p:cNvSpPr>
          <p:nvPr/>
        </p:nvSpPr>
        <p:spPr bwMode="gray">
          <a:xfrm flipV="1">
            <a:off x="7215188" y="2714625"/>
            <a:ext cx="1687512" cy="3689350"/>
          </a:xfrm>
          <a:prstGeom prst="can">
            <a:avLst>
              <a:gd name="adj" fmla="val 22946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750" name="Group 7"/>
          <p:cNvGrpSpPr>
            <a:grpSpLocks/>
          </p:cNvGrpSpPr>
          <p:nvPr/>
        </p:nvGrpSpPr>
        <p:grpSpPr bwMode="auto">
          <a:xfrm>
            <a:off x="5260975" y="3514725"/>
            <a:ext cx="1687513" cy="520700"/>
            <a:chOff x="1003" y="2400"/>
            <a:chExt cx="1089" cy="336"/>
          </a:xfrm>
        </p:grpSpPr>
        <p:sp>
          <p:nvSpPr>
            <p:cNvPr id="31794" name="Oval 8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925800"/>
                </a:gs>
                <a:gs pos="50000">
                  <a:srgbClr val="FF9900"/>
                </a:gs>
                <a:gs pos="100000">
                  <a:srgbClr val="9258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5" name="Oval 9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E2B6"/>
                </a:gs>
                <a:gs pos="100000">
                  <a:srgbClr val="FF9900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751" name="Group 10"/>
          <p:cNvGrpSpPr>
            <a:grpSpLocks/>
          </p:cNvGrpSpPr>
          <p:nvPr/>
        </p:nvGrpSpPr>
        <p:grpSpPr bwMode="auto">
          <a:xfrm>
            <a:off x="7194550" y="2770188"/>
            <a:ext cx="1687513" cy="520700"/>
            <a:chOff x="1003" y="2400"/>
            <a:chExt cx="1089" cy="336"/>
          </a:xfrm>
        </p:grpSpPr>
        <p:sp>
          <p:nvSpPr>
            <p:cNvPr id="31792" name="Oval 11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3A5800"/>
                </a:gs>
                <a:gs pos="50000">
                  <a:srgbClr val="669900"/>
                </a:gs>
                <a:gs pos="100000">
                  <a:srgbClr val="3A58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3" name="Oval 12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D3E2B6"/>
                </a:gs>
                <a:gs pos="100000">
                  <a:srgbClr val="669900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752" name="Group 13"/>
          <p:cNvGrpSpPr>
            <a:grpSpLocks/>
          </p:cNvGrpSpPr>
          <p:nvPr/>
        </p:nvGrpSpPr>
        <p:grpSpPr bwMode="auto">
          <a:xfrm>
            <a:off x="1389063" y="4852988"/>
            <a:ext cx="1687512" cy="520700"/>
            <a:chOff x="1003" y="2400"/>
            <a:chExt cx="1089" cy="336"/>
          </a:xfrm>
        </p:grpSpPr>
        <p:sp>
          <p:nvSpPr>
            <p:cNvPr id="14350" name="Oval 14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51" name="Oval 15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1753" name="Group 16"/>
          <p:cNvGrpSpPr>
            <a:grpSpLocks/>
          </p:cNvGrpSpPr>
          <p:nvPr/>
        </p:nvGrpSpPr>
        <p:grpSpPr bwMode="auto">
          <a:xfrm>
            <a:off x="3327400" y="4257675"/>
            <a:ext cx="1687513" cy="520700"/>
            <a:chOff x="1003" y="2400"/>
            <a:chExt cx="1089" cy="336"/>
          </a:xfrm>
        </p:grpSpPr>
        <p:sp>
          <p:nvSpPr>
            <p:cNvPr id="14353" name="Oval 17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54" name="Oval 18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1754" name="Text Box 9"/>
          <p:cNvSpPr txBox="1">
            <a:spLocks noChangeArrowheads="1"/>
          </p:cNvSpPr>
          <p:nvPr/>
        </p:nvSpPr>
        <p:spPr bwMode="gray">
          <a:xfrm>
            <a:off x="1000125" y="1643063"/>
            <a:ext cx="4857750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uk-UA" b="1">
                <a:solidFill>
                  <a:srgbClr val="0070C0"/>
                </a:solidFill>
                <a:latin typeface="Georgia" pitchFamily="18" charset="0"/>
                <a:cs typeface="Arial" charset="0"/>
              </a:rPr>
              <a:t>“Щоб гарно на городі працювати – </a:t>
            </a:r>
          </a:p>
          <a:p>
            <a:pPr algn="ctr" eaLnBrk="0" hangingPunct="0"/>
            <a:r>
              <a:rPr lang="uk-UA" b="1">
                <a:solidFill>
                  <a:srgbClr val="0070C0"/>
                </a:solidFill>
                <a:latin typeface="Georgia" pitchFamily="18" charset="0"/>
                <a:cs typeface="Arial" charset="0"/>
              </a:rPr>
              <a:t>Потрібно власний різак мати,</a:t>
            </a:r>
          </a:p>
          <a:p>
            <a:pPr algn="ctr" eaLnBrk="0" hangingPunct="0"/>
            <a:r>
              <a:rPr lang="uk-UA" b="1">
                <a:solidFill>
                  <a:srgbClr val="0070C0"/>
                </a:solidFill>
                <a:latin typeface="Georgia" pitchFamily="18" charset="0"/>
                <a:cs typeface="Arial" charset="0"/>
              </a:rPr>
              <a:t>Та ним з натхненням працювати</a:t>
            </a:r>
          </a:p>
          <a:p>
            <a:pPr algn="ctr" eaLnBrk="0" hangingPunct="0"/>
            <a:r>
              <a:rPr lang="uk-UA" b="1">
                <a:solidFill>
                  <a:srgbClr val="0070C0"/>
                </a:solidFill>
                <a:latin typeface="Georgia" pitchFamily="18" charset="0"/>
                <a:cs typeface="Arial" charset="0"/>
              </a:rPr>
              <a:t>І результатом ЗДИВУВАТИ!”</a:t>
            </a:r>
            <a:endParaRPr lang="en-US" b="1">
              <a:solidFill>
                <a:srgbClr val="0070C0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31755" name="Rectangle 20"/>
          <p:cNvSpPr>
            <a:spLocks noChangeArrowheads="1"/>
          </p:cNvSpPr>
          <p:nvPr/>
        </p:nvSpPr>
        <p:spPr bwMode="auto">
          <a:xfrm>
            <a:off x="2928938" y="5000625"/>
            <a:ext cx="23637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Сприяв розвитку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дослідницько-пошукової роботи</a:t>
            </a:r>
            <a:endParaRPr lang="en-US" sz="1600" b="1">
              <a:solidFill>
                <a:srgbClr val="010000"/>
              </a:solidFill>
              <a:cs typeface="Arial" charset="0"/>
            </a:endParaRPr>
          </a:p>
        </p:txBody>
      </p:sp>
      <p:sp>
        <p:nvSpPr>
          <p:cNvPr id="31756" name="Rectangle 21"/>
          <p:cNvSpPr>
            <a:spLocks noChangeArrowheads="1"/>
          </p:cNvSpPr>
          <p:nvPr/>
        </p:nvSpPr>
        <p:spPr bwMode="auto">
          <a:xfrm>
            <a:off x="4857750" y="4071938"/>
            <a:ext cx="24669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Надав 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можливість перевірити 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власну 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майстерність 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під час 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виготовлення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 виробу</a:t>
            </a:r>
            <a:endParaRPr lang="en-US" sz="1600" b="1">
              <a:solidFill>
                <a:srgbClr val="010000"/>
              </a:solidFill>
              <a:cs typeface="Arial" charset="0"/>
            </a:endParaRPr>
          </a:p>
        </p:txBody>
      </p:sp>
      <p:sp>
        <p:nvSpPr>
          <p:cNvPr id="31757" name="Rectangle 22"/>
          <p:cNvSpPr>
            <a:spLocks noChangeArrowheads="1"/>
          </p:cNvSpPr>
          <p:nvPr/>
        </p:nvSpPr>
        <p:spPr bwMode="auto">
          <a:xfrm>
            <a:off x="1357313" y="5429250"/>
            <a:ext cx="1793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Покращив 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комунікативні здібності</a:t>
            </a:r>
            <a:endParaRPr lang="en-US" sz="1600" b="1">
              <a:solidFill>
                <a:srgbClr val="010000"/>
              </a:solidFill>
              <a:cs typeface="Arial" charset="0"/>
            </a:endParaRPr>
          </a:p>
        </p:txBody>
      </p:sp>
      <p:sp>
        <p:nvSpPr>
          <p:cNvPr id="31758" name="Rectangle 23"/>
          <p:cNvSpPr>
            <a:spLocks noChangeArrowheads="1"/>
          </p:cNvSpPr>
          <p:nvPr/>
        </p:nvSpPr>
        <p:spPr bwMode="auto">
          <a:xfrm>
            <a:off x="7143750" y="3786188"/>
            <a:ext cx="16351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Приніс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естетичну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насолоду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від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отриманих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результатів</a:t>
            </a:r>
          </a:p>
          <a:p>
            <a:pPr algn="ctr"/>
            <a:r>
              <a:rPr lang="uk-UA" sz="1600" b="1">
                <a:solidFill>
                  <a:srgbClr val="010000"/>
                </a:solidFill>
                <a:cs typeface="Arial" charset="0"/>
              </a:rPr>
              <a:t>праці</a:t>
            </a:r>
            <a:endParaRPr lang="en-US" sz="1600" b="1">
              <a:solidFill>
                <a:srgbClr val="010000"/>
              </a:solidFill>
              <a:cs typeface="Arial" charset="0"/>
            </a:endParaRPr>
          </a:p>
        </p:txBody>
      </p:sp>
      <p:pic>
        <p:nvPicPr>
          <p:cNvPr id="31759" name="Picture 24" descr="shadow_1_m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gray">
          <a:xfrm>
            <a:off x="7394575" y="2906713"/>
            <a:ext cx="1190625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60" name="Group 25"/>
          <p:cNvGrpSpPr>
            <a:grpSpLocks/>
          </p:cNvGrpSpPr>
          <p:nvPr/>
        </p:nvGrpSpPr>
        <p:grpSpPr bwMode="auto">
          <a:xfrm>
            <a:off x="7373938" y="1830388"/>
            <a:ext cx="1258887" cy="1217612"/>
            <a:chOff x="887" y="2040"/>
            <a:chExt cx="433" cy="422"/>
          </a:xfrm>
        </p:grpSpPr>
        <p:pic>
          <p:nvPicPr>
            <p:cNvPr id="31783" name="Picture 26" descr="circuler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3" name="Oval 27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5000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1787" name="Picture 28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61" name="Rectangle 29"/>
          <p:cNvSpPr>
            <a:spLocks noChangeArrowheads="1"/>
          </p:cNvSpPr>
          <p:nvPr/>
        </p:nvSpPr>
        <p:spPr bwMode="gray">
          <a:xfrm>
            <a:off x="7715250" y="2000250"/>
            <a:ext cx="5524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uk-UA" sz="4400" b="1">
                <a:solidFill>
                  <a:srgbClr val="FEFFFF"/>
                </a:solidFill>
                <a:latin typeface="Georgia" pitchFamily="18" charset="0"/>
                <a:cs typeface="Arial" charset="0"/>
              </a:rPr>
              <a:t>4</a:t>
            </a:r>
            <a:endParaRPr lang="en-US" sz="4400" b="1">
              <a:solidFill>
                <a:srgbClr val="FEFFFF"/>
              </a:solidFill>
              <a:latin typeface="Georgia" pitchFamily="18" charset="0"/>
              <a:cs typeface="Arial" charset="0"/>
            </a:endParaRPr>
          </a:p>
        </p:txBody>
      </p:sp>
      <p:pic>
        <p:nvPicPr>
          <p:cNvPr id="31762" name="Picture 30" descr="shadow_1_m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gray">
          <a:xfrm>
            <a:off x="5487988" y="3621088"/>
            <a:ext cx="1189037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63" name="Group 31"/>
          <p:cNvGrpSpPr>
            <a:grpSpLocks/>
          </p:cNvGrpSpPr>
          <p:nvPr/>
        </p:nvGrpSpPr>
        <p:grpSpPr bwMode="auto">
          <a:xfrm>
            <a:off x="5467350" y="2544763"/>
            <a:ext cx="1257300" cy="1217612"/>
            <a:chOff x="887" y="2040"/>
            <a:chExt cx="433" cy="422"/>
          </a:xfrm>
        </p:grpSpPr>
        <p:pic>
          <p:nvPicPr>
            <p:cNvPr id="31778" name="Picture 32" descr="circuler_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9" name="Oval 33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5000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1782" name="Picture 34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64" name="Rectangle 35"/>
          <p:cNvSpPr>
            <a:spLocks noChangeArrowheads="1"/>
          </p:cNvSpPr>
          <p:nvPr/>
        </p:nvSpPr>
        <p:spPr bwMode="gray">
          <a:xfrm>
            <a:off x="5786438" y="2643188"/>
            <a:ext cx="5699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uk-UA" sz="4800" b="1">
                <a:solidFill>
                  <a:srgbClr val="FEFFFF"/>
                </a:solidFill>
                <a:latin typeface="Georgia" pitchFamily="18" charset="0"/>
                <a:cs typeface="Arial" charset="0"/>
              </a:rPr>
              <a:t>3</a:t>
            </a:r>
            <a:endParaRPr lang="en-US" sz="4800" b="1">
              <a:solidFill>
                <a:srgbClr val="FEFFFF"/>
              </a:solidFill>
              <a:latin typeface="Georgia" pitchFamily="18" charset="0"/>
              <a:cs typeface="Arial" charset="0"/>
            </a:endParaRPr>
          </a:p>
        </p:txBody>
      </p:sp>
      <p:pic>
        <p:nvPicPr>
          <p:cNvPr id="31765" name="Picture 36" descr="shadow_1_m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gray">
          <a:xfrm>
            <a:off x="3568700" y="4389438"/>
            <a:ext cx="1190625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66" name="Group 37"/>
          <p:cNvGrpSpPr>
            <a:grpSpLocks/>
          </p:cNvGrpSpPr>
          <p:nvPr/>
        </p:nvGrpSpPr>
        <p:grpSpPr bwMode="auto">
          <a:xfrm>
            <a:off x="3549650" y="3313113"/>
            <a:ext cx="1257300" cy="1217612"/>
            <a:chOff x="887" y="2040"/>
            <a:chExt cx="433" cy="422"/>
          </a:xfrm>
        </p:grpSpPr>
        <p:pic>
          <p:nvPicPr>
            <p:cNvPr id="31775" name="Picture 38" descr="circuler_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75" name="Oval 39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5000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1777" name="Picture 40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67" name="Rectangle 41"/>
          <p:cNvSpPr>
            <a:spLocks noChangeArrowheads="1"/>
          </p:cNvSpPr>
          <p:nvPr/>
        </p:nvSpPr>
        <p:spPr bwMode="gray">
          <a:xfrm>
            <a:off x="3857625" y="3429000"/>
            <a:ext cx="571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uk-UA" sz="4800" b="1">
                <a:solidFill>
                  <a:srgbClr val="FEFFFF"/>
                </a:solidFill>
                <a:latin typeface="Georgia" pitchFamily="18" charset="0"/>
                <a:cs typeface="Arial" charset="0"/>
              </a:rPr>
              <a:t>2</a:t>
            </a:r>
            <a:endParaRPr lang="en-US" sz="4800" b="1">
              <a:solidFill>
                <a:srgbClr val="FEFFFF"/>
              </a:solidFill>
              <a:latin typeface="Georgia" pitchFamily="18" charset="0"/>
              <a:cs typeface="Arial" charset="0"/>
            </a:endParaRPr>
          </a:p>
        </p:txBody>
      </p:sp>
      <p:pic>
        <p:nvPicPr>
          <p:cNvPr id="31768" name="Picture 42" descr="shadow_1_m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gray">
          <a:xfrm>
            <a:off x="1609725" y="4973638"/>
            <a:ext cx="118903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69" name="Group 43"/>
          <p:cNvGrpSpPr>
            <a:grpSpLocks/>
          </p:cNvGrpSpPr>
          <p:nvPr/>
        </p:nvGrpSpPr>
        <p:grpSpPr bwMode="auto">
          <a:xfrm>
            <a:off x="1589088" y="3897313"/>
            <a:ext cx="1258887" cy="1217612"/>
            <a:chOff x="887" y="2040"/>
            <a:chExt cx="433" cy="422"/>
          </a:xfrm>
        </p:grpSpPr>
        <p:pic>
          <p:nvPicPr>
            <p:cNvPr id="31772" name="Picture 44" descr="circuler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81" name="Oval 45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5000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1774" name="Picture 46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70" name="Rectangle 47"/>
          <p:cNvSpPr>
            <a:spLocks noChangeArrowheads="1"/>
          </p:cNvSpPr>
          <p:nvPr/>
        </p:nvSpPr>
        <p:spPr bwMode="gray">
          <a:xfrm>
            <a:off x="1928813" y="4000500"/>
            <a:ext cx="4857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uk-UA" sz="4800" b="1">
                <a:solidFill>
                  <a:srgbClr val="FEFFFF"/>
                </a:solidFill>
                <a:latin typeface="Georgia" pitchFamily="18" charset="0"/>
                <a:cs typeface="Arial" charset="0"/>
              </a:rPr>
              <a:t>1</a:t>
            </a:r>
            <a:endParaRPr lang="en-US" sz="4800" b="1">
              <a:solidFill>
                <a:srgbClr val="FEFFFF"/>
              </a:solidFill>
              <a:latin typeface="Georgia" pitchFamily="18" charset="0"/>
              <a:cs typeface="Arial" charset="0"/>
            </a:endParaRPr>
          </a:p>
        </p:txBody>
      </p:sp>
      <p:pic>
        <p:nvPicPr>
          <p:cNvPr id="31771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0"/>
            <a:ext cx="228600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1"/>
          <p:cNvSpPr txBox="1">
            <a:spLocks noChangeArrowheads="1"/>
          </p:cNvSpPr>
          <p:nvPr/>
        </p:nvSpPr>
        <p:spPr bwMode="gray">
          <a:xfrm>
            <a:off x="4713288" y="4191000"/>
            <a:ext cx="18827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Title in here</a:t>
            </a:r>
          </a:p>
        </p:txBody>
      </p:sp>
      <p:sp>
        <p:nvSpPr>
          <p:cNvPr id="33794" name="Text Box 13"/>
          <p:cNvSpPr txBox="1">
            <a:spLocks noChangeArrowheads="1"/>
          </p:cNvSpPr>
          <p:nvPr/>
        </p:nvSpPr>
        <p:spPr bwMode="gray">
          <a:xfrm>
            <a:off x="2662238" y="4953000"/>
            <a:ext cx="16668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rgbClr val="FFFFFF"/>
                </a:solidFill>
                <a:cs typeface="Arial" charset="0"/>
              </a:rPr>
              <a:t> Description of the sub contents</a:t>
            </a:r>
          </a:p>
        </p:txBody>
      </p:sp>
      <p:sp>
        <p:nvSpPr>
          <p:cNvPr id="33795" name="Text Box 14"/>
          <p:cNvSpPr txBox="1">
            <a:spLocks noChangeArrowheads="1"/>
          </p:cNvSpPr>
          <p:nvPr/>
        </p:nvSpPr>
        <p:spPr bwMode="gray">
          <a:xfrm>
            <a:off x="4824413" y="4953000"/>
            <a:ext cx="16668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rgbClr val="FFFFFF"/>
                </a:solidFill>
                <a:cs typeface="Arial" charset="0"/>
              </a:rPr>
              <a:t> Description of the sub contents</a:t>
            </a:r>
          </a:p>
        </p:txBody>
      </p:sp>
      <p:sp>
        <p:nvSpPr>
          <p:cNvPr id="33796" name="Text Box 15"/>
          <p:cNvSpPr txBox="1">
            <a:spLocks noChangeArrowheads="1"/>
          </p:cNvSpPr>
          <p:nvPr/>
        </p:nvSpPr>
        <p:spPr bwMode="gray">
          <a:xfrm>
            <a:off x="6975475" y="4953000"/>
            <a:ext cx="16668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rgbClr val="FFFFFF"/>
                </a:solidFill>
                <a:cs typeface="Arial" charset="0"/>
              </a:rPr>
              <a:t> Description of the sub contents</a:t>
            </a:r>
          </a:p>
        </p:txBody>
      </p:sp>
      <p:sp>
        <p:nvSpPr>
          <p:cNvPr id="33797" name="Rectangle 26"/>
          <p:cNvSpPr>
            <a:spLocks noGrp="1" noChangeArrowheads="1"/>
          </p:cNvSpPr>
          <p:nvPr>
            <p:ph type="title"/>
          </p:nvPr>
        </p:nvSpPr>
        <p:spPr>
          <a:xfrm>
            <a:off x="1142976" y="428604"/>
            <a:ext cx="6929437" cy="762000"/>
          </a:xfrm>
        </p:spPr>
        <p:txBody>
          <a:bodyPr/>
          <a:lstStyle/>
          <a:p>
            <a:r>
              <a:rPr lang="uk-UA" sz="3600" dirty="0" smtClean="0">
                <a:latin typeface="Georgia" pitchFamily="18" charset="0"/>
              </a:rPr>
              <a:t>Зупинимось на рекламу</a:t>
            </a:r>
            <a:endParaRPr lang="en-US" sz="3600" dirty="0" smtClean="0">
              <a:latin typeface="Georgia" pitchFamily="18" charset="0"/>
            </a:endParaRPr>
          </a:p>
        </p:txBody>
      </p:sp>
      <p:sp>
        <p:nvSpPr>
          <p:cNvPr id="1026" name="Блок-схема: альтернативный процесс 2"/>
          <p:cNvSpPr>
            <a:spLocks noChangeArrowheads="1"/>
          </p:cNvSpPr>
          <p:nvPr/>
        </p:nvSpPr>
        <p:spPr bwMode="auto">
          <a:xfrm>
            <a:off x="3286116" y="2357430"/>
            <a:ext cx="5657850" cy="3725873"/>
          </a:xfrm>
          <a:prstGeom prst="flowChartAlternateProcess">
            <a:avLst/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/>
          <a:lstStyle/>
          <a:p>
            <a:pPr algn="ctr">
              <a:defRPr/>
            </a:pPr>
            <a:r>
              <a:rPr lang="uk-UA" sz="2200" b="1" i="1" dirty="0">
                <a:latin typeface="Georgia" pitchFamily="18" charset="0"/>
                <a:cs typeface="Arial" pitchFamily="34" charset="0"/>
              </a:rPr>
              <a:t>Всім для роботи на городі,</a:t>
            </a:r>
          </a:p>
          <a:p>
            <a:pPr algn="ctr">
              <a:defRPr/>
            </a:pPr>
            <a:r>
              <a:rPr lang="uk-UA" sz="2200" b="1" i="1" dirty="0">
                <a:latin typeface="Georgia" pitchFamily="18" charset="0"/>
                <a:cs typeface="Arial" pitchFamily="34" charset="0"/>
              </a:rPr>
              <a:t>Постійно стане у пригоді</a:t>
            </a:r>
          </a:p>
          <a:p>
            <a:pPr algn="ctr">
              <a:defRPr/>
            </a:pPr>
            <a:r>
              <a:rPr lang="uk-UA" sz="2200" b="1" i="1" dirty="0">
                <a:latin typeface="Georgia" pitchFamily="18" charset="0"/>
                <a:cs typeface="Arial" pitchFamily="34" charset="0"/>
              </a:rPr>
              <a:t>Моя розробка </a:t>
            </a:r>
            <a:r>
              <a:rPr lang="uk-UA" sz="2200" b="1" i="1" dirty="0" smtClean="0">
                <a:latin typeface="Georgia" pitchFamily="18" charset="0"/>
                <a:cs typeface="Arial" pitchFamily="34" charset="0"/>
              </a:rPr>
              <a:t>ніж </a:t>
            </a:r>
            <a:r>
              <a:rPr lang="uk-UA" sz="2200" b="1" i="1" dirty="0">
                <a:latin typeface="Georgia" pitchFamily="18" charset="0"/>
                <a:cs typeface="Arial" pitchFamily="34" charset="0"/>
              </a:rPr>
              <a:t>– різак!</a:t>
            </a:r>
          </a:p>
          <a:p>
            <a:pPr algn="ctr">
              <a:defRPr/>
            </a:pPr>
            <a:r>
              <a:rPr lang="uk-UA" sz="2200" b="1" i="1" dirty="0">
                <a:latin typeface="Georgia" pitchFamily="18" charset="0"/>
                <a:cs typeface="Arial" pitchFamily="34" charset="0"/>
              </a:rPr>
              <a:t>Він, ніби шаблею козак,</a:t>
            </a:r>
          </a:p>
          <a:p>
            <a:pPr algn="ctr">
              <a:defRPr/>
            </a:pPr>
            <a:r>
              <a:rPr lang="uk-UA" sz="2200" b="1" i="1" dirty="0">
                <a:latin typeface="Georgia" pitchFamily="18" charset="0"/>
                <a:cs typeface="Arial" pitchFamily="34" charset="0"/>
              </a:rPr>
              <a:t>Бадилля морквяне рубає</a:t>
            </a:r>
          </a:p>
          <a:p>
            <a:pPr algn="ctr">
              <a:defRPr/>
            </a:pPr>
            <a:r>
              <a:rPr lang="uk-UA" sz="2200" b="1" i="1" dirty="0">
                <a:latin typeface="Georgia" pitchFamily="18" charset="0"/>
                <a:cs typeface="Arial" pitchFamily="34" charset="0"/>
              </a:rPr>
              <a:t>І безліч інших функцій має,</a:t>
            </a:r>
          </a:p>
          <a:p>
            <a:pPr algn="ctr">
              <a:defRPr/>
            </a:pPr>
            <a:r>
              <a:rPr lang="uk-UA" sz="2200" b="1" i="1" dirty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Підсобник для сільських робот –</a:t>
            </a:r>
          </a:p>
          <a:p>
            <a:pPr algn="ctr">
              <a:defRPr/>
            </a:pPr>
            <a:r>
              <a:rPr lang="uk-UA" sz="2200" b="1" i="1" dirty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Купуй його, хто патріот!</a:t>
            </a:r>
          </a:p>
          <a:p>
            <a:pPr>
              <a:defRPr/>
            </a:pPr>
            <a:endParaRPr lang="uk-UA" sz="1600" b="1" i="1" dirty="0">
              <a:latin typeface="Tw Cen MT Condensed Extra Bold" pitchFamily="34" charset="0"/>
              <a:cs typeface="Arial" pitchFamily="34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Галина\Desktop\foto-morkovk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768" y="5072074"/>
            <a:ext cx="1793444" cy="129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 t="19081" b="15497"/>
          <a:stretch>
            <a:fillRect/>
          </a:stretch>
        </p:blipFill>
        <p:spPr bwMode="auto">
          <a:xfrm>
            <a:off x="7286644" y="214290"/>
            <a:ext cx="1643042" cy="1791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 t="8864" b="8404"/>
          <a:stretch>
            <a:fillRect/>
          </a:stretch>
        </p:blipFill>
        <p:spPr bwMode="auto">
          <a:xfrm>
            <a:off x="0" y="1500174"/>
            <a:ext cx="3571900" cy="49251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17032012(003)"/>
          <p:cNvPicPr>
            <a:picLocks noChangeAspect="1" noChangeArrowheads="1"/>
          </p:cNvPicPr>
          <p:nvPr/>
        </p:nvPicPr>
        <p:blipFill>
          <a:blip r:embed="rId6" cstate="print"/>
          <a:srcRect l="6146" t="18265" r="4205" b="37775"/>
          <a:stretch>
            <a:fillRect/>
          </a:stretch>
        </p:blipFill>
        <p:spPr bwMode="auto">
          <a:xfrm>
            <a:off x="4357686" y="5429264"/>
            <a:ext cx="2480485" cy="913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2TGp_fresh_light">
  <a:themeElements>
    <a:clrScheme name="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572TGp_fresh_light</Template>
  <TotalTime>508</TotalTime>
  <Words>454</Words>
  <Application>Microsoft Office PowerPoint</Application>
  <PresentationFormat>Экран (4:3)</PresentationFormat>
  <Paragraphs>106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572TGp_fresh_light</vt:lpstr>
      <vt:lpstr>МІЙ НАДІЙНИЙ  ПОМІЧНИК</vt:lpstr>
      <vt:lpstr>Морква – це СИЛА!</vt:lpstr>
      <vt:lpstr>Різак для моркви –  мій надійний помічник!</vt:lpstr>
      <vt:lpstr>Опитування серед мешканців мого села:</vt:lpstr>
      <vt:lpstr>Погляд у минуле …</vt:lpstr>
      <vt:lpstr>Мрії стають реальністю, коли думки перетворюються на дії…</vt:lpstr>
      <vt:lpstr>Давайте підрахуємо…</vt:lpstr>
      <vt:lpstr>ВИСНОВКИ</vt:lpstr>
      <vt:lpstr>Зупинимось на рекламу</vt:lpstr>
      <vt:lpstr>Дякую 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МІЙ НАДІЙНИЙ ПОМІЧНИК</dc:title>
  <dc:creator>Галина</dc:creator>
  <cp:lastModifiedBy>Галина</cp:lastModifiedBy>
  <cp:revision>34</cp:revision>
  <dcterms:created xsi:type="dcterms:W3CDTF">2012-03-21T17:22:24Z</dcterms:created>
  <dcterms:modified xsi:type="dcterms:W3CDTF">2012-03-24T20:04:03Z</dcterms:modified>
</cp:coreProperties>
</file>